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 id="2147483864" r:id="rId3"/>
    <p:sldMasterId id="2147483877" r:id="rId4"/>
    <p:sldMasterId id="2147483889" r:id="rId5"/>
    <p:sldMasterId id="2147483901" r:id="rId6"/>
    <p:sldMasterId id="2147483914" r:id="rId7"/>
    <p:sldMasterId id="2147483926" r:id="rId8"/>
    <p:sldMasterId id="2147483938" r:id="rId9"/>
    <p:sldMasterId id="2147483951" r:id="rId10"/>
  </p:sldMasterIdLst>
  <p:notesMasterIdLst>
    <p:notesMasterId r:id="rId44"/>
  </p:notesMasterIdLst>
  <p:handoutMasterIdLst>
    <p:handoutMasterId r:id="rId45"/>
  </p:handoutMasterIdLst>
  <p:sldIdLst>
    <p:sldId id="256" r:id="rId11"/>
    <p:sldId id="285" r:id="rId12"/>
    <p:sldId id="258" r:id="rId13"/>
    <p:sldId id="271" r:id="rId14"/>
    <p:sldId id="272" r:id="rId15"/>
    <p:sldId id="261" r:id="rId16"/>
    <p:sldId id="293" r:id="rId17"/>
    <p:sldId id="294" r:id="rId18"/>
    <p:sldId id="263" r:id="rId19"/>
    <p:sldId id="267" r:id="rId20"/>
    <p:sldId id="269" r:id="rId21"/>
    <p:sldId id="295" r:id="rId22"/>
    <p:sldId id="280" r:id="rId23"/>
    <p:sldId id="262" r:id="rId24"/>
    <p:sldId id="290" r:id="rId25"/>
    <p:sldId id="297" r:id="rId26"/>
    <p:sldId id="283" r:id="rId27"/>
    <p:sldId id="296" r:id="rId28"/>
    <p:sldId id="298" r:id="rId29"/>
    <p:sldId id="299" r:id="rId30"/>
    <p:sldId id="301" r:id="rId31"/>
    <p:sldId id="302" r:id="rId32"/>
    <p:sldId id="305" r:id="rId33"/>
    <p:sldId id="306" r:id="rId34"/>
    <p:sldId id="303" r:id="rId35"/>
    <p:sldId id="304" r:id="rId36"/>
    <p:sldId id="287" r:id="rId37"/>
    <p:sldId id="289" r:id="rId38"/>
    <p:sldId id="266" r:id="rId39"/>
    <p:sldId id="284" r:id="rId40"/>
    <p:sldId id="279" r:id="rId41"/>
    <p:sldId id="275" r:id="rId42"/>
    <p:sldId id="281" r:id="rId4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7" d="100"/>
          <a:sy n="87" d="100"/>
        </p:scale>
        <p:origin x="102"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3CD1E66-8FA4-4150-B0FC-EB4EEE2D37F1}" type="datetimeFigureOut">
              <a:rPr lang="tr-TR" smtClean="0"/>
              <a:t>23.09.2022</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A78352D-B3DF-4C37-BC01-89385AE31175}" type="slidenum">
              <a:rPr lang="tr-TR" smtClean="0"/>
              <a:t>‹#›</a:t>
            </a:fld>
            <a:endParaRPr lang="tr-TR"/>
          </a:p>
        </p:txBody>
      </p:sp>
    </p:spTree>
    <p:extLst>
      <p:ext uri="{BB962C8B-B14F-4D97-AF65-F5344CB8AC3E}">
        <p14:creationId xmlns:p14="http://schemas.microsoft.com/office/powerpoint/2010/main" val="1948006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872A38-2AF8-4566-9D95-E1F178BF3029}" type="datetimeFigureOut">
              <a:rPr lang="tr-TR" smtClean="0"/>
              <a:t>23.09.2022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1CA897-BA8B-4027-B18B-AB77B2B1C01F}" type="slidenum">
              <a:rPr lang="tr-TR" smtClean="0"/>
              <a:t>‹#›</a:t>
            </a:fld>
            <a:endParaRPr lang="tr-TR"/>
          </a:p>
        </p:txBody>
      </p:sp>
    </p:spTree>
    <p:extLst>
      <p:ext uri="{BB962C8B-B14F-4D97-AF65-F5344CB8AC3E}">
        <p14:creationId xmlns:p14="http://schemas.microsoft.com/office/powerpoint/2010/main" val="216000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71CA897-BA8B-4027-B18B-AB77B2B1C01F}" type="slidenum">
              <a:rPr lang="tr-TR" smtClean="0"/>
              <a:t>1</a:t>
            </a:fld>
            <a:endParaRPr lang="tr-TR"/>
          </a:p>
        </p:txBody>
      </p:sp>
    </p:spTree>
    <p:extLst>
      <p:ext uri="{BB962C8B-B14F-4D97-AF65-F5344CB8AC3E}">
        <p14:creationId xmlns:p14="http://schemas.microsoft.com/office/powerpoint/2010/main" val="9818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71CA897-BA8B-4027-B18B-AB77B2B1C01F}" type="slidenum">
              <a:rPr lang="tr-TR" smtClean="0"/>
              <a:t>4</a:t>
            </a:fld>
            <a:endParaRPr lang="tr-TR"/>
          </a:p>
        </p:txBody>
      </p:sp>
    </p:spTree>
    <p:extLst>
      <p:ext uri="{BB962C8B-B14F-4D97-AF65-F5344CB8AC3E}">
        <p14:creationId xmlns:p14="http://schemas.microsoft.com/office/powerpoint/2010/main" val="183294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71CA897-BA8B-4027-B18B-AB77B2B1C01F}" type="slidenum">
              <a:rPr lang="tr-TR" smtClean="0"/>
              <a:t>5</a:t>
            </a:fld>
            <a:endParaRPr lang="tr-TR"/>
          </a:p>
        </p:txBody>
      </p:sp>
    </p:spTree>
    <p:extLst>
      <p:ext uri="{BB962C8B-B14F-4D97-AF65-F5344CB8AC3E}">
        <p14:creationId xmlns:p14="http://schemas.microsoft.com/office/powerpoint/2010/main" val="282979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00D074E-D7A0-4CB2-80B3-4C0F5AFE06BF}"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9880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8E3722-5B70-42D4-A372-E189BBF05DDC}"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454932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D72360F6-E69D-47E9-BCDA-C0BD3DB60CD1}"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26742234-DCAE-4164-9428-FAAA84BCF1C2}"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494543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3238" y="209550"/>
            <a:ext cx="2024062" cy="60531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76288" y="209550"/>
            <a:ext cx="5924550" cy="60531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D8FFBDAB-99A7-4D78-9CCC-79B6476AFF83}"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67D8FB6A-FC08-4E6C-A09F-18A8C57CBFEE}"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567404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485900" y="209550"/>
            <a:ext cx="7391400" cy="563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776288" y="1347788"/>
            <a:ext cx="7758112" cy="49149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457200" y="6429375"/>
            <a:ext cx="2133600" cy="320675"/>
          </a:xfrm>
        </p:spPr>
        <p:txBody>
          <a:bodyPr/>
          <a:lstStyle>
            <a:lvl1pPr>
              <a:defRPr/>
            </a:lvl1pPr>
          </a:lstStyle>
          <a:p>
            <a:fld id="{F15C68FA-7895-47E0-9D9F-10576F9B43EC}"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a:xfrm>
            <a:off x="3124200" y="6429375"/>
            <a:ext cx="2895600" cy="320675"/>
          </a:xfrm>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a:xfrm>
            <a:off x="6553200" y="6429375"/>
            <a:ext cx="2133600" cy="320675"/>
          </a:xfrm>
        </p:spPr>
        <p:txBody>
          <a:bodyPr/>
          <a:lstStyle>
            <a:lvl1pPr>
              <a:defRPr/>
            </a:lvl1pPr>
          </a:lstStyle>
          <a:p>
            <a:fld id="{1976B2C1-05C0-45BF-8B46-99CFEFD0DA7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074113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D39851DE-0443-4E85-A257-CA9BD1E149B5}" type="datetime1">
              <a:rPr lang="tr-TR" smtClean="0">
                <a:solidFill>
                  <a:prstClr val="black">
                    <a:tint val="75000"/>
                  </a:prstClr>
                </a:solidFill>
              </a:rPr>
              <a:t>23.09.2022</a:t>
            </a:fld>
            <a:endParaRPr lang="tr-TR">
              <a:solidFill>
                <a:prstClr val="black">
                  <a:tint val="75000"/>
                </a:prstClr>
              </a:solidFill>
            </a:endParaRPr>
          </a:p>
        </p:txBody>
      </p:sp>
      <p:sp>
        <p:nvSpPr>
          <p:cNvPr id="17" name="Altbilgi Yer Tutucusu 16"/>
          <p:cNvSpPr>
            <a:spLocks noGrp="1"/>
          </p:cNvSpPr>
          <p:nvPr>
            <p:ph type="ftr" sz="quarter" idx="11"/>
          </p:nvPr>
        </p:nvSpPr>
        <p:spPr bwMode="auto">
          <a:xfrm rot="5400000">
            <a:off x="7077269" y="4181669"/>
            <a:ext cx="3657600" cy="384048"/>
          </a:xfrm>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B242270E-42FC-4BAC-A6F6-591C95D6449E}" type="datetime1">
              <a:rPr lang="tr-TR" smtClean="0">
                <a:solidFill>
                  <a:prstClr val="black">
                    <a:tint val="75000"/>
                  </a:prstClr>
                </a:solidFill>
              </a:rPr>
              <a:t>23.09.2022</a:t>
            </a:fld>
            <a:endParaRPr lang="tr-TR">
              <a:solidFill>
                <a:prstClr val="black">
                  <a:tint val="75000"/>
                </a:prstClr>
              </a:solidFill>
            </a:endParaRPr>
          </a:p>
        </p:txBody>
      </p:sp>
      <p:sp>
        <p:nvSpPr>
          <p:cNvPr id="9" name="Slayt Numarası Yer Tutucusu 8"/>
          <p:cNvSpPr>
            <a:spLocks noGrp="1"/>
          </p:cNvSpPr>
          <p:nvPr>
            <p:ph type="sldNum" sz="quarter" idx="15"/>
          </p:nvPr>
        </p:nvSpPr>
        <p:spPr/>
        <p:txBody>
          <a:bodyPr rtlCol="0"/>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10" name="Altbilgi Yer Tutucusu 9"/>
          <p:cNvSpPr>
            <a:spLocks noGrp="1"/>
          </p:cNvSpPr>
          <p:nvPr>
            <p:ph type="ftr" sz="quarter" idx="16"/>
          </p:nvPr>
        </p:nvSpPr>
        <p:spPr/>
        <p:txBody>
          <a:bodyPr rtlCol="0"/>
          <a:lstStyle/>
          <a:p>
            <a:r>
              <a:rPr lang="tr-TR" smtClean="0">
                <a:solidFill>
                  <a:prstClr val="black">
                    <a:tint val="75000"/>
                  </a:prstClr>
                </a:solidFill>
              </a:rPr>
              <a:t>ibrahim DEVECİ İSG Büro Yöneticisi</a:t>
            </a:r>
            <a:endParaRPr lang="tr-TR">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DCE05FF7-75C3-47C8-B3DB-F04088119311}" type="datetime1">
              <a:rPr lang="tr-TR" smtClean="0">
                <a:solidFill>
                  <a:prstClr val="black">
                    <a:tint val="75000"/>
                  </a:prstClr>
                </a:solidFill>
              </a:rPr>
              <a:t>23.09.2022</a:t>
            </a:fld>
            <a:endParaRPr lang="tr-TR">
              <a:solidFill>
                <a:prstClr val="black">
                  <a:tint val="75000"/>
                </a:prstClr>
              </a:solidFill>
            </a:endParaRPr>
          </a:p>
        </p:txBody>
      </p:sp>
      <p:sp>
        <p:nvSpPr>
          <p:cNvPr id="5" name="Altbilgi Yer Tutucusu 4"/>
          <p:cNvSpPr>
            <a:spLocks noGrp="1"/>
          </p:cNvSpPr>
          <p:nvPr>
            <p:ph type="ftr" sz="quarter" idx="11"/>
          </p:nvPr>
        </p:nvSpPr>
        <p:spPr bwMode="auto">
          <a:xfrm rot="5400000">
            <a:off x="7077456" y="4178808"/>
            <a:ext cx="3657600" cy="384048"/>
          </a:xfrm>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9F023AA-A515-4EFB-8128-582ABEA34D9C}" type="datetime1">
              <a:rPr lang="tr-TR" smtClean="0">
                <a:solidFill>
                  <a:prstClr val="black">
                    <a:tint val="75000"/>
                  </a:prstClr>
                </a:solidFill>
              </a:rPr>
              <a:t>23.09.2022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B5A77A01-2BD8-41C0-9AA2-AD8DD4D0BF41}" type="datetime1">
              <a:rPr lang="tr-TR" smtClean="0">
                <a:solidFill>
                  <a:prstClr val="black">
                    <a:tint val="75000"/>
                  </a:prstClr>
                </a:solidFill>
              </a:rPr>
              <a:t>23.09.2022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1BEA3ECB-C63A-427F-8DBD-D94B6C44902F}" type="datetime1">
              <a:rPr lang="tr-TR" smtClean="0">
                <a:solidFill>
                  <a:prstClr val="black">
                    <a:tint val="75000"/>
                  </a:prstClr>
                </a:solidFill>
              </a:rPr>
              <a:t>23.09.2022</a:t>
            </a:fld>
            <a:endParaRPr lang="tr-TR">
              <a:solidFill>
                <a:prstClr val="black">
                  <a:tint val="75000"/>
                </a:prstClr>
              </a:solidFill>
            </a:endParaRPr>
          </a:p>
        </p:txBody>
      </p:sp>
      <p:sp>
        <p:nvSpPr>
          <p:cNvPr id="7" name="Slayt Numarası Yer Tutucusu 6"/>
          <p:cNvSpPr>
            <a:spLocks noGrp="1"/>
          </p:cNvSpPr>
          <p:nvPr>
            <p:ph type="sldNum" sz="quarter" idx="11"/>
          </p:nvPr>
        </p:nvSpPr>
        <p:spPr/>
        <p:txBody>
          <a:bodyPr rtlCol="0"/>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8" name="Altbilgi Yer Tutucusu 7"/>
          <p:cNvSpPr>
            <a:spLocks noGrp="1"/>
          </p:cNvSpPr>
          <p:nvPr>
            <p:ph type="ftr" sz="quarter" idx="12"/>
          </p:nvPr>
        </p:nvSpPr>
        <p:spPr/>
        <p:txBody>
          <a:bodyPr rtlCol="0"/>
          <a:lstStyle/>
          <a:p>
            <a:r>
              <a:rPr lang="tr-TR" smtClean="0">
                <a:solidFill>
                  <a:prstClr val="black">
                    <a:tint val="75000"/>
                  </a:prstClr>
                </a:solidFill>
              </a:rPr>
              <a:t>ibrahim DEVECİ İSG Büro Yöneticisi</a:t>
            </a:r>
            <a:endParaRPr lang="tr-TR">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7377EF-FB4C-4037-8992-58C4C341D346}" type="datetime1">
              <a:rPr lang="tr-TR" smtClean="0">
                <a:solidFill>
                  <a:prstClr val="black">
                    <a:tint val="75000"/>
                  </a:prstClr>
                </a:solidFill>
              </a:rPr>
              <a:t>23.09.2022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F9FB59-22EC-4BB8-9357-5A65E33CA74D}"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964672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10B383BA-C396-46E4-A910-BEF9102F2BF4}" type="datetime1">
              <a:rPr lang="tr-TR" smtClean="0">
                <a:solidFill>
                  <a:prstClr val="black">
                    <a:tint val="75000"/>
                  </a:prstClr>
                </a:solidFill>
              </a:rPr>
              <a:t>23.09.2022</a:t>
            </a:fld>
            <a:endParaRPr lang="tr-TR">
              <a:solidFill>
                <a:prstClr val="black">
                  <a:tint val="75000"/>
                </a:prstClr>
              </a:solidFill>
            </a:endParaRPr>
          </a:p>
        </p:txBody>
      </p:sp>
      <p:sp>
        <p:nvSpPr>
          <p:cNvPr id="22" name="Slayt Numarası Yer Tutucusu 21"/>
          <p:cNvSpPr>
            <a:spLocks noGrp="1"/>
          </p:cNvSpPr>
          <p:nvPr>
            <p:ph type="sldNum" sz="quarter" idx="15"/>
          </p:nvPr>
        </p:nvSpPr>
        <p:spPr/>
        <p:txBody>
          <a:bodyPr rtlCol="0"/>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23" name="Altbilgi Yer Tutucusu 22"/>
          <p:cNvSpPr>
            <a:spLocks noGrp="1"/>
          </p:cNvSpPr>
          <p:nvPr>
            <p:ph type="ftr" sz="quarter" idx="16"/>
          </p:nvPr>
        </p:nvSpPr>
        <p:spPr/>
        <p:txBody>
          <a:bodyPr rtlCol="0"/>
          <a:lstStyle/>
          <a:p>
            <a:r>
              <a:rPr lang="tr-TR" smtClean="0">
                <a:solidFill>
                  <a:prstClr val="black">
                    <a:tint val="75000"/>
                  </a:prstClr>
                </a:solidFill>
              </a:rPr>
              <a:t>ibrahim DEVECİ İSG Büro Yöneticisi</a:t>
            </a:r>
            <a:endParaRPr lang="tr-TR">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EBBC197E-3C02-4FBE-B02D-13063B6C0D6B}" type="datetime1">
              <a:rPr lang="tr-TR" smtClean="0">
                <a:solidFill>
                  <a:prstClr val="black">
                    <a:tint val="75000"/>
                  </a:prstClr>
                </a:solidFill>
              </a:rPr>
              <a:t>23.09.2022</a:t>
            </a:fld>
            <a:endParaRPr lang="tr-TR">
              <a:solidFill>
                <a:prstClr val="black">
                  <a:tint val="75000"/>
                </a:prstClr>
              </a:solidFill>
            </a:endParaRPr>
          </a:p>
        </p:txBody>
      </p:sp>
      <p:sp>
        <p:nvSpPr>
          <p:cNvPr id="18" name="Slayt Numarası Yer Tutucusu 17"/>
          <p:cNvSpPr>
            <a:spLocks noGrp="1"/>
          </p:cNvSpPr>
          <p:nvPr>
            <p:ph type="sldNum" sz="quarter" idx="11"/>
          </p:nvPr>
        </p:nvSpPr>
        <p:spPr/>
        <p:txBody>
          <a:bodyPr rtlCol="0"/>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
        <p:nvSpPr>
          <p:cNvPr id="21" name="Altbilgi Yer Tutucusu 20"/>
          <p:cNvSpPr>
            <a:spLocks noGrp="1"/>
          </p:cNvSpPr>
          <p:nvPr>
            <p:ph type="ftr" sz="quarter" idx="12"/>
          </p:nvPr>
        </p:nvSpPr>
        <p:spPr/>
        <p:txBody>
          <a:bodyPr rtlCol="0"/>
          <a:lstStyle/>
          <a:p>
            <a:r>
              <a:rPr lang="tr-TR" smtClean="0">
                <a:solidFill>
                  <a:prstClr val="black">
                    <a:tint val="75000"/>
                  </a:prstClr>
                </a:solidFill>
              </a:rPr>
              <a:t>ibrahim DEVECİ İSG Büro Yöneticisi</a:t>
            </a:r>
            <a:endParaRPr lang="tr-TR">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01025F1-5810-4E08-91D8-8EE0957A9DD7}" type="datetime1">
              <a:rPr lang="tr-TR" smtClean="0">
                <a:solidFill>
                  <a:prstClr val="black">
                    <a:tint val="75000"/>
                  </a:prstClr>
                </a:solidFill>
              </a:rPr>
              <a:t>23.09.2022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958DD737-C11A-4A4F-8CA1-799CDFB03020}" type="datetime1">
              <a:rPr lang="tr-TR" smtClean="0">
                <a:solidFill>
                  <a:prstClr val="black">
                    <a:tint val="75000"/>
                  </a:prstClr>
                </a:solidFill>
              </a:rPr>
              <a:t>23.09.2022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5F24013-4EF6-4583-BE28-2020D2291954}"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813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CABA285-6C93-405D-8C44-2ECC89FDF506}"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121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56EB00-6692-4848-9D4F-EDF72AE0A880}"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276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CB7E5B3-A290-4B98-AD0A-4DC9F978A4CF}"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180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FC4DBD7-79D6-4453-BC4C-197F609CB32B}" type="datetime1">
              <a:rPr lang="tr-TR" smtClean="0">
                <a:solidFill>
                  <a:prstClr val="black">
                    <a:tint val="75000"/>
                  </a:prstClr>
                </a:solidFill>
              </a:rPr>
              <a:t>23.09.2022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323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5A00B9A-A3E6-4F34-9B3A-71519E42BD11}" type="datetime1">
              <a:rPr lang="tr-TR" smtClean="0">
                <a:solidFill>
                  <a:prstClr val="black">
                    <a:tint val="75000"/>
                  </a:prstClr>
                </a:solidFill>
              </a:rPr>
              <a:t>23.09.2022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261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42B0CF6-F86A-4C99-9C02-C3DAAECA8F2E}" type="datetime1">
              <a:rPr lang="tr-TR" smtClean="0">
                <a:solidFill>
                  <a:prstClr val="black">
                    <a:tint val="75000"/>
                  </a:prstClr>
                </a:solidFill>
              </a:rPr>
              <a:t>23.09.2022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8557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892CF26-6A9F-4BD3-9622-5DE000AF8CB3}"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111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0FDB51-57F8-4583-A43C-1A554E91441D}"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9679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7D35DB6-7954-4DAA-9F67-A394625079E0}"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5174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6C6DE14-AE8F-46ED-9BAC-FBA74B7C9A59}"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5376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56A6F64-4D23-49A1-BBFF-8B57F7C2C3C9}"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79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3203" name="Group 131"/>
          <p:cNvGrpSpPr>
            <a:grpSpLocks/>
          </p:cNvGrpSpPr>
          <p:nvPr/>
        </p:nvGrpSpPr>
        <p:grpSpPr bwMode="auto">
          <a:xfrm flipH="1">
            <a:off x="12700" y="692150"/>
            <a:ext cx="9093200" cy="6165850"/>
            <a:chOff x="0" y="436"/>
            <a:chExt cx="5760" cy="3884"/>
          </a:xfrm>
        </p:grpSpPr>
        <p:sp>
          <p:nvSpPr>
            <p:cNvPr id="3204" name="Line 132"/>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5" name="Line 133"/>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6" name="Line 134"/>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7" name="Line 135"/>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8" name="Line 136"/>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9" name="Line 137"/>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0" name="Line 138"/>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1" name="Line 139"/>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2" name="Line 140"/>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3" name="Line 141"/>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4" name="Line 142"/>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5" name="Line 143"/>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6" name="Line 144"/>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7" name="Line 145"/>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8" name="Line 146"/>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9" name="Line 147"/>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0" name="Line 148"/>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1" name="Line 149"/>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2" name="Line 150"/>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3" name="Line 151"/>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4" name="Line 152"/>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5" name="Line 153"/>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6" name="Line 154"/>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7" name="Line 155"/>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8" name="Line 156"/>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9" name="Line 157"/>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0" name="Line 158"/>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1" name="Line 159"/>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2" name="Line 160"/>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3" name="Line 161"/>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4" name="Line 162"/>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5" name="Line 163"/>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6" name="Line 164"/>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3237" name="Group 165"/>
            <p:cNvGrpSpPr>
              <a:grpSpLocks/>
            </p:cNvGrpSpPr>
            <p:nvPr userDrawn="1"/>
          </p:nvGrpSpPr>
          <p:grpSpPr bwMode="auto">
            <a:xfrm>
              <a:off x="0" y="2063"/>
              <a:ext cx="5760" cy="1220"/>
              <a:chOff x="235" y="2750"/>
              <a:chExt cx="5241" cy="699"/>
            </a:xfrm>
          </p:grpSpPr>
          <p:sp>
            <p:nvSpPr>
              <p:cNvPr id="3238" name="Line 166"/>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9" name="Line 167"/>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0" name="Line 168"/>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1" name="Line 169"/>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242" name="Line 170"/>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3" name="Line 171"/>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4" name="Line 172"/>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5" name="Line 173"/>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6" name="Line 174"/>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7" name="Line 175"/>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8" name="Line 176"/>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9" name="Line 177"/>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50" name="Line 178"/>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075" name="Rectangle 3"/>
          <p:cNvSpPr>
            <a:spLocks noGrp="1" noChangeArrowheads="1"/>
          </p:cNvSpPr>
          <p:nvPr>
            <p:ph type="subTitle" idx="1"/>
          </p:nvPr>
        </p:nvSpPr>
        <p:spPr bwMode="black">
          <a:xfrm>
            <a:off x="457200" y="5334000"/>
            <a:ext cx="7086600" cy="381000"/>
          </a:xfrm>
        </p:spPr>
        <p:txBody>
          <a:bodyPr/>
          <a:lstStyle>
            <a:lvl1pPr marL="0" indent="0">
              <a:buFont typeface="Wingdings" pitchFamily="2" charset="2"/>
              <a:buNone/>
              <a:defRPr sz="2400" b="1">
                <a:solidFill>
                  <a:schemeClr val="tx2"/>
                </a:solidFill>
              </a:defRPr>
            </a:lvl1pPr>
          </a:lstStyle>
          <a:p>
            <a:pPr lvl="0"/>
            <a:r>
              <a:rPr lang="tr-TR" noProof="0" smtClean="0"/>
              <a:t>Asıl alt başlık stilini düzenlemek için tıklatın</a:t>
            </a:r>
            <a:endParaRPr lang="en-US" noProof="0" smtClean="0"/>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fld id="{57E7B197-37BF-4C50-AA8B-A38923D74F83}" type="datetime1">
              <a:rPr lang="tr-TR" smtClean="0">
                <a:solidFill>
                  <a:srgbClr val="335338"/>
                </a:solidFill>
              </a:rPr>
              <a:t>23.09.2022</a:t>
            </a:fld>
            <a:endParaRPr lang="en-US">
              <a:solidFill>
                <a:srgbClr val="335338"/>
              </a:solidFill>
            </a:endParaRPr>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r>
              <a:rPr lang="en-US" smtClean="0">
                <a:solidFill>
                  <a:srgbClr val="335338"/>
                </a:solidFill>
              </a:rPr>
              <a:t>ibrahim DEVECİ İSG Büro Yöneticisi</a:t>
            </a:r>
            <a:endParaRPr lang="en-US">
              <a:solidFill>
                <a:srgbClr val="335338"/>
              </a:solidFill>
            </a:endParaRPr>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ABA7472C-7D4D-4C77-8C54-DD1EDF484AD5}" type="slidenum">
              <a:rPr lang="en-US">
                <a:solidFill>
                  <a:srgbClr val="335338"/>
                </a:solidFill>
              </a:rPr>
              <a:pPr/>
              <a:t>‹#›</a:t>
            </a:fld>
            <a:endParaRPr lang="en-US">
              <a:solidFill>
                <a:srgbClr val="335338"/>
              </a:solidFill>
            </a:endParaRPr>
          </a:p>
        </p:txBody>
      </p:sp>
      <p:grpSp>
        <p:nvGrpSpPr>
          <p:cNvPr id="3251" name="Group 179"/>
          <p:cNvGrpSpPr>
            <a:grpSpLocks/>
          </p:cNvGrpSpPr>
          <p:nvPr/>
        </p:nvGrpSpPr>
        <p:grpSpPr bwMode="auto">
          <a:xfrm flipH="1">
            <a:off x="0" y="0"/>
            <a:ext cx="9144000" cy="2159000"/>
            <a:chOff x="-1" y="0"/>
            <a:chExt cx="5769" cy="1360"/>
          </a:xfrm>
        </p:grpSpPr>
        <p:sp>
          <p:nvSpPr>
            <p:cNvPr id="3252" name="Freeform 180"/>
            <p:cNvSpPr>
              <a:spLocks/>
            </p:cNvSpPr>
            <p:nvPr/>
          </p:nvSpPr>
          <p:spPr bwMode="gray">
            <a:xfrm>
              <a:off x="0" y="0"/>
              <a:ext cx="5768" cy="1360"/>
            </a:xfrm>
            <a:custGeom>
              <a:avLst/>
              <a:gdLst>
                <a:gd name="T0" fmla="*/ 0 w 5768"/>
                <a:gd name="T1" fmla="*/ 0 h 1360"/>
                <a:gd name="T2" fmla="*/ 0 w 5768"/>
                <a:gd name="T3" fmla="*/ 616 h 1360"/>
                <a:gd name="T4" fmla="*/ 1496 w 5768"/>
                <a:gd name="T5" fmla="*/ 460 h 1360"/>
                <a:gd name="T6" fmla="*/ 5768 w 5768"/>
                <a:gd name="T7" fmla="*/ 1360 h 1360"/>
                <a:gd name="T8" fmla="*/ 5768 w 5768"/>
                <a:gd name="T9" fmla="*/ 0 h 1360"/>
                <a:gd name="T10" fmla="*/ 0 w 5768"/>
                <a:gd name="T11" fmla="*/ 0 h 1360"/>
              </a:gdLst>
              <a:ahLst/>
              <a:cxnLst>
                <a:cxn ang="0">
                  <a:pos x="T0" y="T1"/>
                </a:cxn>
                <a:cxn ang="0">
                  <a:pos x="T2" y="T3"/>
                </a:cxn>
                <a:cxn ang="0">
                  <a:pos x="T4" y="T5"/>
                </a:cxn>
                <a:cxn ang="0">
                  <a:pos x="T6" y="T7"/>
                </a:cxn>
                <a:cxn ang="0">
                  <a:pos x="T8" y="T9"/>
                </a:cxn>
                <a:cxn ang="0">
                  <a:pos x="T10" y="T11"/>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3253" name="Freeform 181"/>
            <p:cNvSpPr>
              <a:spLocks/>
            </p:cNvSpPr>
            <p:nvPr/>
          </p:nvSpPr>
          <p:spPr bwMode="gray">
            <a:xfrm>
              <a:off x="-1" y="0"/>
              <a:ext cx="5761" cy="1104"/>
            </a:xfrm>
            <a:custGeom>
              <a:avLst/>
              <a:gdLst>
                <a:gd name="T0" fmla="*/ 0 w 5761"/>
                <a:gd name="T1" fmla="*/ 0 h 1104"/>
                <a:gd name="T2" fmla="*/ 0 w 5761"/>
                <a:gd name="T3" fmla="*/ 632 h 1104"/>
                <a:gd name="T4" fmla="*/ 1521 w 5761"/>
                <a:gd name="T5" fmla="*/ 448 h 1104"/>
                <a:gd name="T6" fmla="*/ 5761 w 5761"/>
                <a:gd name="T7" fmla="*/ 1104 h 1104"/>
                <a:gd name="T8" fmla="*/ 5760 w 5761"/>
                <a:gd name="T9" fmla="*/ 8 h 1104"/>
                <a:gd name="T10" fmla="*/ 0 w 5761"/>
                <a:gd name="T11" fmla="*/ 0 h 1104"/>
              </a:gdLst>
              <a:ahLst/>
              <a:cxnLst>
                <a:cxn ang="0">
                  <a:pos x="T0" y="T1"/>
                </a:cxn>
                <a:cxn ang="0">
                  <a:pos x="T2" y="T3"/>
                </a:cxn>
                <a:cxn ang="0">
                  <a:pos x="T4" y="T5"/>
                </a:cxn>
                <a:cxn ang="0">
                  <a:pos x="T6" y="T7"/>
                </a:cxn>
                <a:cxn ang="0">
                  <a:pos x="T8" y="T9"/>
                </a:cxn>
                <a:cxn ang="0">
                  <a:pos x="T10" y="T11"/>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grpSp>
      <p:pic>
        <p:nvPicPr>
          <p:cNvPr id="3254" name="Picture 182" descr="figure07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638800" y="3124200"/>
            <a:ext cx="2447925" cy="20447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figure07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019925" y="4005263"/>
            <a:ext cx="21240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figure07_o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27763" y="4868863"/>
            <a:ext cx="1619250" cy="1352550"/>
          </a:xfrm>
          <a:prstGeom prst="rect">
            <a:avLst/>
          </a:prstGeom>
          <a:noFill/>
          <a:extLst>
            <a:ext uri="{909E8E84-426E-40DD-AFC4-6F175D3DCCD1}">
              <a14:hiddenFill xmlns:a14="http://schemas.microsoft.com/office/drawing/2010/main">
                <a:solidFill>
                  <a:srgbClr val="FFFFFF"/>
                </a:solidFill>
              </a14:hiddenFill>
            </a:ext>
          </a:extLst>
        </p:spPr>
      </p:pic>
      <p:sp>
        <p:nvSpPr>
          <p:cNvPr id="3258" name="Rectangle 186"/>
          <p:cNvSpPr>
            <a:spLocks noGrp="1" noChangeArrowheads="1"/>
          </p:cNvSpPr>
          <p:nvPr>
            <p:ph type="ctrTitle" sz="quarter"/>
          </p:nvPr>
        </p:nvSpPr>
        <p:spPr bwMode="gray">
          <a:xfrm>
            <a:off x="457200" y="4191000"/>
            <a:ext cx="5410200" cy="1219200"/>
          </a:xfrm>
          <a:effectLst>
            <a:outerShdw dist="35921" dir="2700000" algn="ctr" rotWithShape="0">
              <a:schemeClr val="bg2"/>
            </a:outerShdw>
          </a:effectLst>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lgn="l">
              <a:defRPr sz="4000">
                <a:solidFill>
                  <a:schemeClr val="tx1"/>
                </a:solidFill>
              </a:defRPr>
            </a:lvl1pPr>
          </a:lstStyle>
          <a:p>
            <a:pPr lvl="0"/>
            <a:r>
              <a:rPr lang="tr-TR" altLang="ko-KR" noProof="0" smtClean="0"/>
              <a:t>Asıl başlık stili için tıklatın</a:t>
            </a:r>
            <a:endParaRPr lang="en-US" altLang="ko-KR" noProof="0" smtClean="0"/>
          </a:p>
        </p:txBody>
      </p:sp>
      <p:sp>
        <p:nvSpPr>
          <p:cNvPr id="3086" name="Text Box 14"/>
          <p:cNvSpPr txBox="1">
            <a:spLocks noChangeArrowheads="1"/>
          </p:cNvSpPr>
          <p:nvPr/>
        </p:nvSpPr>
        <p:spPr bwMode="white">
          <a:xfrm>
            <a:off x="228600" y="304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a:solidFill>
                  <a:srgbClr val="FFFFFF"/>
                </a:solidFill>
              </a:rPr>
              <a:t>LOGO</a:t>
            </a:r>
          </a:p>
        </p:txBody>
      </p:sp>
    </p:spTree>
    <p:extLst>
      <p:ext uri="{BB962C8B-B14F-4D97-AF65-F5344CB8AC3E}">
        <p14:creationId xmlns:p14="http://schemas.microsoft.com/office/powerpoint/2010/main" val="2732228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68982870-6CEA-45EE-BB42-177DCDB48ABE}"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E900DD6E-4B54-4750-A564-6E2B6FE54B1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48068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fld id="{27F8E11F-BCEE-422E-811F-2CBE715403A2}"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41E4FDB5-F4C4-4F20-BC47-3927DE049D10}"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44722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fld id="{F770EF26-62E8-42A0-8C3D-992A3D479D6B}"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265BBE73-935C-4321-9F0E-811DE326DE4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5812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fld id="{4E62580C-47F3-48EA-BBEF-957A5D7C2085}" type="datetime1">
              <a:rPr lang="tr-TR" smtClean="0">
                <a:solidFill>
                  <a:srgbClr val="335338"/>
                </a:solidFill>
              </a:rPr>
              <a:t>23.09.2022</a:t>
            </a:fld>
            <a:endParaRPr lang="en-US">
              <a:solidFill>
                <a:srgbClr val="335338"/>
              </a:solidFill>
            </a:endParaRPr>
          </a:p>
        </p:txBody>
      </p:sp>
      <p:sp>
        <p:nvSpPr>
          <p:cNvPr id="8" name="Altbilgi Yer Tutucusu 7"/>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9" name="Slayt Numarası Yer Tutucusu 8"/>
          <p:cNvSpPr>
            <a:spLocks noGrp="1"/>
          </p:cNvSpPr>
          <p:nvPr>
            <p:ph type="sldNum" sz="quarter" idx="12"/>
          </p:nvPr>
        </p:nvSpPr>
        <p:spPr/>
        <p:txBody>
          <a:bodyPr/>
          <a:lstStyle>
            <a:lvl1pPr>
              <a:defRPr/>
            </a:lvl1pPr>
          </a:lstStyle>
          <a:p>
            <a:fld id="{07E68165-73F2-4FC5-9565-4CA5B44F1F8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45836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fld id="{ABE79BD5-9F8C-45D3-A84C-FFA5DF919C00}" type="datetime1">
              <a:rPr lang="tr-TR" smtClean="0">
                <a:solidFill>
                  <a:srgbClr val="335338"/>
                </a:solidFill>
              </a:rPr>
              <a:t>23.09.2022</a:t>
            </a:fld>
            <a:endParaRPr lang="en-US">
              <a:solidFill>
                <a:srgbClr val="335338"/>
              </a:solidFill>
            </a:endParaRPr>
          </a:p>
        </p:txBody>
      </p:sp>
      <p:sp>
        <p:nvSpPr>
          <p:cNvPr id="4" name="Altbilgi Yer Tutucusu 3"/>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5" name="Slayt Numarası Yer Tutucusu 4"/>
          <p:cNvSpPr>
            <a:spLocks noGrp="1"/>
          </p:cNvSpPr>
          <p:nvPr>
            <p:ph type="sldNum" sz="quarter" idx="12"/>
          </p:nvPr>
        </p:nvSpPr>
        <p:spPr/>
        <p:txBody>
          <a:bodyPr/>
          <a:lstStyle>
            <a:lvl1pPr>
              <a:defRPr/>
            </a:lvl1pPr>
          </a:lstStyle>
          <a:p>
            <a:fld id="{CCDA8322-81F8-4C78-9E00-17389475B26A}"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51251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B5ECDE94-1FA5-4171-BCA1-12D76F893D40}" type="datetime1">
              <a:rPr lang="tr-TR" smtClean="0">
                <a:solidFill>
                  <a:srgbClr val="335338"/>
                </a:solidFill>
              </a:rPr>
              <a:t>23.09.2022</a:t>
            </a:fld>
            <a:endParaRPr lang="en-US">
              <a:solidFill>
                <a:srgbClr val="335338"/>
              </a:solidFill>
            </a:endParaRPr>
          </a:p>
        </p:txBody>
      </p:sp>
      <p:sp>
        <p:nvSpPr>
          <p:cNvPr id="3" name="Altbilgi Yer Tutucusu 2"/>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4" name="Slayt Numarası Yer Tutucusu 3"/>
          <p:cNvSpPr>
            <a:spLocks noGrp="1"/>
          </p:cNvSpPr>
          <p:nvPr>
            <p:ph type="sldNum" sz="quarter" idx="12"/>
          </p:nvPr>
        </p:nvSpPr>
        <p:spPr/>
        <p:txBody>
          <a:bodyPr/>
          <a:lstStyle>
            <a:lvl1pPr>
              <a:defRPr/>
            </a:lvl1pPr>
          </a:lstStyle>
          <a:p>
            <a:fld id="{15D90170-AB74-4EF2-AA9D-38B56EAD51F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390127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4EBA6D6-08AC-4CD5-A641-003A9AF8E834}"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07384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9FDB27A6-C883-4FE5-962B-5DA8EE9BF876}"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5EB4E094-1691-4334-8567-17247A4549E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93436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79E832A0-2C9E-47B6-AAA6-4B4814A479AC}"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CFA3D058-4035-4B27-8D18-BEA0AE9A377B}"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83281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EE9B201D-7450-41B7-B87E-704721B27BEF}"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26742234-DCAE-4164-9428-FAAA84BCF1C2}"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49454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3238" y="209550"/>
            <a:ext cx="2024062" cy="60531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76288" y="209550"/>
            <a:ext cx="5924550" cy="60531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394BFD48-D2B6-4A95-80F8-296257ADC944}"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67D8FB6A-FC08-4E6C-A09F-18A8C57CBFEE}"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567404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485900" y="209550"/>
            <a:ext cx="7391400" cy="563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776288" y="1347788"/>
            <a:ext cx="7758112" cy="49149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457200" y="6429375"/>
            <a:ext cx="2133600" cy="320675"/>
          </a:xfrm>
        </p:spPr>
        <p:txBody>
          <a:bodyPr/>
          <a:lstStyle>
            <a:lvl1pPr>
              <a:defRPr/>
            </a:lvl1pPr>
          </a:lstStyle>
          <a:p>
            <a:fld id="{107D9E5A-212D-483D-B95F-C54BF6B1FC85}"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a:xfrm>
            <a:off x="3124200" y="6429375"/>
            <a:ext cx="2895600" cy="320675"/>
          </a:xfrm>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a:xfrm>
            <a:off x="6553200" y="6429375"/>
            <a:ext cx="2133600" cy="320675"/>
          </a:xfrm>
        </p:spPr>
        <p:txBody>
          <a:bodyPr/>
          <a:lstStyle>
            <a:lvl1pPr>
              <a:defRPr/>
            </a:lvl1pPr>
          </a:lstStyle>
          <a:p>
            <a:fld id="{1976B2C1-05C0-45BF-8B46-99CFEFD0DA7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074113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A19ED37-D9F8-4BB3-8363-FFA44B20F1F4}"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98805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9E3C6E-7A9C-47DD-B1BF-A4D8E04EDD49}"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96790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3C6AC74-27A9-4191-BAE1-1CBD5FB6D357}"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07384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87459DE-7786-45D4-9EE2-E6B730BFF34C}"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7583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CD1A76-6DB0-471E-9385-0DE8B427E510}" type="datetime1">
              <a:rPr lang="tr-TR" smtClean="0"/>
              <a:t>23.09.2022</a:t>
            </a:fld>
            <a:endParaRPr lang="tr-TR"/>
          </a:p>
        </p:txBody>
      </p:sp>
      <p:sp>
        <p:nvSpPr>
          <p:cNvPr id="8" name="Altbilgi Yer Tutucusu 7"/>
          <p:cNvSpPr>
            <a:spLocks noGrp="1"/>
          </p:cNvSpPr>
          <p:nvPr>
            <p:ph type="ftr" sz="quarter" idx="11"/>
          </p:nvPr>
        </p:nvSpPr>
        <p:spPr/>
        <p:txBody>
          <a:bodyPr/>
          <a:lstStyle/>
          <a:p>
            <a:r>
              <a:rPr lang="tr-TR" smtClean="0"/>
              <a:t>ibrahim DEVECİ İSG Büro Yöneticisi</a:t>
            </a:r>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0500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E81D931-EAE1-4A5A-9DE1-4F94BA1A0E9F}"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7583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AE86231-494D-420A-B3CF-1783BD533E12}" type="datetime1">
              <a:rPr lang="tr-TR" smtClean="0"/>
              <a:t>23.09.2022</a:t>
            </a:fld>
            <a:endParaRPr lang="tr-TR"/>
          </a:p>
        </p:txBody>
      </p:sp>
      <p:sp>
        <p:nvSpPr>
          <p:cNvPr id="4" name="Altbilgi Yer Tutucusu 3"/>
          <p:cNvSpPr>
            <a:spLocks noGrp="1"/>
          </p:cNvSpPr>
          <p:nvPr>
            <p:ph type="ftr" sz="quarter" idx="11"/>
          </p:nvPr>
        </p:nvSpPr>
        <p:spPr/>
        <p:txBody>
          <a:bodyPr/>
          <a:lstStyle/>
          <a:p>
            <a:r>
              <a:rPr lang="tr-TR" smtClean="0"/>
              <a:t>ibrahim DEVECİ İSG Büro Yöneticisi</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07404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A550B1E-ABD4-4DAA-86FB-59C4D980F9F8}" type="datetime1">
              <a:rPr lang="tr-TR" smtClean="0"/>
              <a:t>23.09.2022</a:t>
            </a:fld>
            <a:endParaRPr lang="tr-TR"/>
          </a:p>
        </p:txBody>
      </p:sp>
      <p:sp>
        <p:nvSpPr>
          <p:cNvPr id="3" name="Altbilgi Yer Tutucusu 2"/>
          <p:cNvSpPr>
            <a:spLocks noGrp="1"/>
          </p:cNvSpPr>
          <p:nvPr>
            <p:ph type="ftr" sz="quarter" idx="11"/>
          </p:nvPr>
        </p:nvSpPr>
        <p:spPr/>
        <p:txBody>
          <a:bodyPr/>
          <a:lstStyle/>
          <a:p>
            <a:r>
              <a:rPr lang="tr-TR" smtClean="0"/>
              <a:t>ibrahim DEVECİ İSG Büro Yöneticisi</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1376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140174-4900-493F-8F62-92BEBFB15AB5}"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55968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E78EC4-CB09-48C8-9975-41C09443A24E}"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5472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5E451F7-4BA9-4416-93D1-9E30B98D5B4B}"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45493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2C912A-E178-4C08-BE08-81C4FE5CDC27}"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96467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95AD60D-9A9C-47C6-ADC7-CDB7C39A3D12}"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81389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5203F5D-EC29-4896-9286-A2FCD5F4AAE8}"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1215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B37B58D-7B89-4F7E-91DA-0C1D2FDC2FA8}"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276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7051A09-008A-4C4C-BB05-5489BD7B618B}"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180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E3DE8E-2651-41D3-AA7C-44F2A6D6C4E5}" type="datetime1">
              <a:rPr lang="tr-TR" smtClean="0"/>
              <a:t>23.09.2022</a:t>
            </a:fld>
            <a:endParaRPr lang="tr-TR"/>
          </a:p>
        </p:txBody>
      </p:sp>
      <p:sp>
        <p:nvSpPr>
          <p:cNvPr id="8" name="Altbilgi Yer Tutucusu 7"/>
          <p:cNvSpPr>
            <a:spLocks noGrp="1"/>
          </p:cNvSpPr>
          <p:nvPr>
            <p:ph type="ftr" sz="quarter" idx="11"/>
          </p:nvPr>
        </p:nvSpPr>
        <p:spPr/>
        <p:txBody>
          <a:bodyPr/>
          <a:lstStyle/>
          <a:p>
            <a:r>
              <a:rPr lang="tr-TR" smtClean="0"/>
              <a:t>ibrahim DEVECİ İSG Büro Yöneticisi</a:t>
            </a:r>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05007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CE0F745-93CF-4109-937D-8A7B8D4C1D92}" type="datetime1">
              <a:rPr lang="tr-TR" smtClean="0">
                <a:solidFill>
                  <a:prstClr val="black">
                    <a:tint val="75000"/>
                  </a:prstClr>
                </a:solidFill>
              </a:rPr>
              <a:t>23.09.2022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3238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E39B60C-4201-46B7-B9B2-3C0853106F79}" type="datetime1">
              <a:rPr lang="tr-TR" smtClean="0">
                <a:solidFill>
                  <a:prstClr val="black">
                    <a:tint val="75000"/>
                  </a:prstClr>
                </a:solidFill>
              </a:rPr>
              <a:t>23.09.2022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2611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F668E72-7F31-4878-BA45-91268F061878}" type="datetime1">
              <a:rPr lang="tr-TR" smtClean="0">
                <a:solidFill>
                  <a:prstClr val="black">
                    <a:tint val="75000"/>
                  </a:prstClr>
                </a:solidFill>
              </a:rPr>
              <a:t>23.09.2022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8557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2F6F43-5770-49C6-B862-4F29F9FCFC90}"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1118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DEC90EA-0819-437B-B16B-EEB2907B761E}"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5174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0D551C9-1442-4DC2-80FE-EC0CC695DF7E}"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5376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18646F8-8174-4A20-A11F-41A2C3911E75}"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791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3203" name="Group 131"/>
          <p:cNvGrpSpPr>
            <a:grpSpLocks/>
          </p:cNvGrpSpPr>
          <p:nvPr/>
        </p:nvGrpSpPr>
        <p:grpSpPr bwMode="auto">
          <a:xfrm flipH="1">
            <a:off x="12700" y="692150"/>
            <a:ext cx="9093200" cy="6165850"/>
            <a:chOff x="0" y="436"/>
            <a:chExt cx="5760" cy="3884"/>
          </a:xfrm>
        </p:grpSpPr>
        <p:sp>
          <p:nvSpPr>
            <p:cNvPr id="3204" name="Line 132"/>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5" name="Line 133"/>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6" name="Line 134"/>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7" name="Line 135"/>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8" name="Line 136"/>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9" name="Line 137"/>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0" name="Line 138"/>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1" name="Line 139"/>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2" name="Line 140"/>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3" name="Line 141"/>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4" name="Line 142"/>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5" name="Line 143"/>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6" name="Line 144"/>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7" name="Line 145"/>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8" name="Line 146"/>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9" name="Line 147"/>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0" name="Line 148"/>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1" name="Line 149"/>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2" name="Line 150"/>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3" name="Line 151"/>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4" name="Line 152"/>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5" name="Line 153"/>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6" name="Line 154"/>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7" name="Line 155"/>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8" name="Line 156"/>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9" name="Line 157"/>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0" name="Line 158"/>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1" name="Line 159"/>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2" name="Line 160"/>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3" name="Line 161"/>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4" name="Line 162"/>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5" name="Line 163"/>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6" name="Line 164"/>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3237" name="Group 165"/>
            <p:cNvGrpSpPr>
              <a:grpSpLocks/>
            </p:cNvGrpSpPr>
            <p:nvPr userDrawn="1"/>
          </p:nvGrpSpPr>
          <p:grpSpPr bwMode="auto">
            <a:xfrm>
              <a:off x="0" y="2063"/>
              <a:ext cx="5760" cy="1220"/>
              <a:chOff x="235" y="2750"/>
              <a:chExt cx="5241" cy="699"/>
            </a:xfrm>
          </p:grpSpPr>
          <p:sp>
            <p:nvSpPr>
              <p:cNvPr id="3238" name="Line 166"/>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9" name="Line 167"/>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0" name="Line 168"/>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1" name="Line 169"/>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242" name="Line 170"/>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3" name="Line 171"/>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4" name="Line 172"/>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5" name="Line 173"/>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6" name="Line 174"/>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7" name="Line 175"/>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8" name="Line 176"/>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9" name="Line 177"/>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50" name="Line 178"/>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075" name="Rectangle 3"/>
          <p:cNvSpPr>
            <a:spLocks noGrp="1" noChangeArrowheads="1"/>
          </p:cNvSpPr>
          <p:nvPr>
            <p:ph type="subTitle" idx="1"/>
          </p:nvPr>
        </p:nvSpPr>
        <p:spPr bwMode="black">
          <a:xfrm>
            <a:off x="457200" y="5334000"/>
            <a:ext cx="7086600" cy="381000"/>
          </a:xfrm>
        </p:spPr>
        <p:txBody>
          <a:bodyPr/>
          <a:lstStyle>
            <a:lvl1pPr marL="0" indent="0">
              <a:buFont typeface="Wingdings" pitchFamily="2" charset="2"/>
              <a:buNone/>
              <a:defRPr sz="2400" b="1">
                <a:solidFill>
                  <a:schemeClr val="tx2"/>
                </a:solidFill>
              </a:defRPr>
            </a:lvl1pPr>
          </a:lstStyle>
          <a:p>
            <a:pPr lvl="0"/>
            <a:r>
              <a:rPr lang="tr-TR" noProof="0" smtClean="0"/>
              <a:t>Asıl alt başlık stilini düzenlemek için tıklatın</a:t>
            </a:r>
            <a:endParaRPr lang="en-US" noProof="0" smtClean="0"/>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fld id="{B923E16C-EAD2-47E1-95FA-85ADD0E361AA}" type="datetime1">
              <a:rPr lang="tr-TR" smtClean="0">
                <a:solidFill>
                  <a:srgbClr val="335338"/>
                </a:solidFill>
              </a:rPr>
              <a:t>23.09.2022</a:t>
            </a:fld>
            <a:endParaRPr lang="en-US">
              <a:solidFill>
                <a:srgbClr val="335338"/>
              </a:solidFill>
            </a:endParaRPr>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r>
              <a:rPr lang="en-US" smtClean="0">
                <a:solidFill>
                  <a:srgbClr val="335338"/>
                </a:solidFill>
              </a:rPr>
              <a:t>ibrahim DEVECİ İSG Büro Yöneticisi</a:t>
            </a:r>
            <a:endParaRPr lang="en-US">
              <a:solidFill>
                <a:srgbClr val="335338"/>
              </a:solidFill>
            </a:endParaRPr>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ABA7472C-7D4D-4C77-8C54-DD1EDF484AD5}" type="slidenum">
              <a:rPr lang="en-US">
                <a:solidFill>
                  <a:srgbClr val="335338"/>
                </a:solidFill>
              </a:rPr>
              <a:pPr/>
              <a:t>‹#›</a:t>
            </a:fld>
            <a:endParaRPr lang="en-US">
              <a:solidFill>
                <a:srgbClr val="335338"/>
              </a:solidFill>
            </a:endParaRPr>
          </a:p>
        </p:txBody>
      </p:sp>
      <p:grpSp>
        <p:nvGrpSpPr>
          <p:cNvPr id="3251" name="Group 179"/>
          <p:cNvGrpSpPr>
            <a:grpSpLocks/>
          </p:cNvGrpSpPr>
          <p:nvPr/>
        </p:nvGrpSpPr>
        <p:grpSpPr bwMode="auto">
          <a:xfrm flipH="1">
            <a:off x="0" y="0"/>
            <a:ext cx="9144000" cy="2159000"/>
            <a:chOff x="-1" y="0"/>
            <a:chExt cx="5769" cy="1360"/>
          </a:xfrm>
        </p:grpSpPr>
        <p:sp>
          <p:nvSpPr>
            <p:cNvPr id="3252" name="Freeform 180"/>
            <p:cNvSpPr>
              <a:spLocks/>
            </p:cNvSpPr>
            <p:nvPr/>
          </p:nvSpPr>
          <p:spPr bwMode="gray">
            <a:xfrm>
              <a:off x="0" y="0"/>
              <a:ext cx="5768" cy="1360"/>
            </a:xfrm>
            <a:custGeom>
              <a:avLst/>
              <a:gdLst>
                <a:gd name="T0" fmla="*/ 0 w 5768"/>
                <a:gd name="T1" fmla="*/ 0 h 1360"/>
                <a:gd name="T2" fmla="*/ 0 w 5768"/>
                <a:gd name="T3" fmla="*/ 616 h 1360"/>
                <a:gd name="T4" fmla="*/ 1496 w 5768"/>
                <a:gd name="T5" fmla="*/ 460 h 1360"/>
                <a:gd name="T6" fmla="*/ 5768 w 5768"/>
                <a:gd name="T7" fmla="*/ 1360 h 1360"/>
                <a:gd name="T8" fmla="*/ 5768 w 5768"/>
                <a:gd name="T9" fmla="*/ 0 h 1360"/>
                <a:gd name="T10" fmla="*/ 0 w 5768"/>
                <a:gd name="T11" fmla="*/ 0 h 1360"/>
              </a:gdLst>
              <a:ahLst/>
              <a:cxnLst>
                <a:cxn ang="0">
                  <a:pos x="T0" y="T1"/>
                </a:cxn>
                <a:cxn ang="0">
                  <a:pos x="T2" y="T3"/>
                </a:cxn>
                <a:cxn ang="0">
                  <a:pos x="T4" y="T5"/>
                </a:cxn>
                <a:cxn ang="0">
                  <a:pos x="T6" y="T7"/>
                </a:cxn>
                <a:cxn ang="0">
                  <a:pos x="T8" y="T9"/>
                </a:cxn>
                <a:cxn ang="0">
                  <a:pos x="T10" y="T11"/>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3253" name="Freeform 181"/>
            <p:cNvSpPr>
              <a:spLocks/>
            </p:cNvSpPr>
            <p:nvPr/>
          </p:nvSpPr>
          <p:spPr bwMode="gray">
            <a:xfrm>
              <a:off x="-1" y="0"/>
              <a:ext cx="5761" cy="1104"/>
            </a:xfrm>
            <a:custGeom>
              <a:avLst/>
              <a:gdLst>
                <a:gd name="T0" fmla="*/ 0 w 5761"/>
                <a:gd name="T1" fmla="*/ 0 h 1104"/>
                <a:gd name="T2" fmla="*/ 0 w 5761"/>
                <a:gd name="T3" fmla="*/ 632 h 1104"/>
                <a:gd name="T4" fmla="*/ 1521 w 5761"/>
                <a:gd name="T5" fmla="*/ 448 h 1104"/>
                <a:gd name="T6" fmla="*/ 5761 w 5761"/>
                <a:gd name="T7" fmla="*/ 1104 h 1104"/>
                <a:gd name="T8" fmla="*/ 5760 w 5761"/>
                <a:gd name="T9" fmla="*/ 8 h 1104"/>
                <a:gd name="T10" fmla="*/ 0 w 5761"/>
                <a:gd name="T11" fmla="*/ 0 h 1104"/>
              </a:gdLst>
              <a:ahLst/>
              <a:cxnLst>
                <a:cxn ang="0">
                  <a:pos x="T0" y="T1"/>
                </a:cxn>
                <a:cxn ang="0">
                  <a:pos x="T2" y="T3"/>
                </a:cxn>
                <a:cxn ang="0">
                  <a:pos x="T4" y="T5"/>
                </a:cxn>
                <a:cxn ang="0">
                  <a:pos x="T6" y="T7"/>
                </a:cxn>
                <a:cxn ang="0">
                  <a:pos x="T8" y="T9"/>
                </a:cxn>
                <a:cxn ang="0">
                  <a:pos x="T10" y="T11"/>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grpSp>
      <p:pic>
        <p:nvPicPr>
          <p:cNvPr id="3254" name="Picture 182" descr="figure07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638800" y="3124200"/>
            <a:ext cx="2447925" cy="20447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figure07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019925" y="4005263"/>
            <a:ext cx="21240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figure07_o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27763" y="4868863"/>
            <a:ext cx="1619250" cy="1352550"/>
          </a:xfrm>
          <a:prstGeom prst="rect">
            <a:avLst/>
          </a:prstGeom>
          <a:noFill/>
          <a:extLst>
            <a:ext uri="{909E8E84-426E-40DD-AFC4-6F175D3DCCD1}">
              <a14:hiddenFill xmlns:a14="http://schemas.microsoft.com/office/drawing/2010/main">
                <a:solidFill>
                  <a:srgbClr val="FFFFFF"/>
                </a:solidFill>
              </a14:hiddenFill>
            </a:ext>
          </a:extLst>
        </p:spPr>
      </p:pic>
      <p:sp>
        <p:nvSpPr>
          <p:cNvPr id="3258" name="Rectangle 186"/>
          <p:cNvSpPr>
            <a:spLocks noGrp="1" noChangeArrowheads="1"/>
          </p:cNvSpPr>
          <p:nvPr>
            <p:ph type="ctrTitle" sz="quarter"/>
          </p:nvPr>
        </p:nvSpPr>
        <p:spPr bwMode="gray">
          <a:xfrm>
            <a:off x="457200" y="4191000"/>
            <a:ext cx="5410200" cy="1219200"/>
          </a:xfrm>
          <a:effectLst>
            <a:outerShdw dist="35921" dir="2700000" algn="ctr" rotWithShape="0">
              <a:schemeClr val="bg2"/>
            </a:outerShdw>
          </a:effectLst>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lgn="l">
              <a:defRPr sz="4000">
                <a:solidFill>
                  <a:schemeClr val="tx1"/>
                </a:solidFill>
              </a:defRPr>
            </a:lvl1pPr>
          </a:lstStyle>
          <a:p>
            <a:pPr lvl="0"/>
            <a:r>
              <a:rPr lang="tr-TR" altLang="ko-KR" noProof="0" smtClean="0"/>
              <a:t>Asıl başlık stili için tıklatın</a:t>
            </a:r>
            <a:endParaRPr lang="en-US" altLang="ko-KR" noProof="0" smtClean="0"/>
          </a:p>
        </p:txBody>
      </p:sp>
      <p:sp>
        <p:nvSpPr>
          <p:cNvPr id="3086" name="Text Box 14"/>
          <p:cNvSpPr txBox="1">
            <a:spLocks noChangeArrowheads="1"/>
          </p:cNvSpPr>
          <p:nvPr/>
        </p:nvSpPr>
        <p:spPr bwMode="white">
          <a:xfrm>
            <a:off x="228600" y="304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a:solidFill>
                  <a:srgbClr val="FFFFFF"/>
                </a:solidFill>
              </a:rPr>
              <a:t>LOGO</a:t>
            </a:r>
          </a:p>
        </p:txBody>
      </p:sp>
    </p:spTree>
    <p:extLst>
      <p:ext uri="{BB962C8B-B14F-4D97-AF65-F5344CB8AC3E}">
        <p14:creationId xmlns:p14="http://schemas.microsoft.com/office/powerpoint/2010/main" val="2732228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5B1D1F6A-20C1-4435-8806-7E280933090F}"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E900DD6E-4B54-4750-A564-6E2B6FE54B1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480687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fld id="{BF40C965-29D5-4122-9BB7-D286B8FE7E70}"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41E4FDB5-F4C4-4F20-BC47-3927DE049D10}"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44722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663F762-5904-4938-8F54-6D4664BF1A2B}" type="datetime1">
              <a:rPr lang="tr-TR" smtClean="0"/>
              <a:t>23.09.2022</a:t>
            </a:fld>
            <a:endParaRPr lang="tr-TR"/>
          </a:p>
        </p:txBody>
      </p:sp>
      <p:sp>
        <p:nvSpPr>
          <p:cNvPr id="4" name="Altbilgi Yer Tutucusu 3"/>
          <p:cNvSpPr>
            <a:spLocks noGrp="1"/>
          </p:cNvSpPr>
          <p:nvPr>
            <p:ph type="ftr" sz="quarter" idx="11"/>
          </p:nvPr>
        </p:nvSpPr>
        <p:spPr/>
        <p:txBody>
          <a:bodyPr/>
          <a:lstStyle/>
          <a:p>
            <a:r>
              <a:rPr lang="tr-TR" smtClean="0"/>
              <a:t>ibrahim DEVECİ İSG Büro Yöneticisi</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07404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fld id="{A75843D3-BB1B-4BD4-A416-D1DAE3CA9824}"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265BBE73-935C-4321-9F0E-811DE326DE4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58120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fld id="{6801C95E-2159-4EE2-9EA4-723F32694CA9}" type="datetime1">
              <a:rPr lang="tr-TR" smtClean="0">
                <a:solidFill>
                  <a:srgbClr val="335338"/>
                </a:solidFill>
              </a:rPr>
              <a:t>23.09.2022</a:t>
            </a:fld>
            <a:endParaRPr lang="en-US">
              <a:solidFill>
                <a:srgbClr val="335338"/>
              </a:solidFill>
            </a:endParaRPr>
          </a:p>
        </p:txBody>
      </p:sp>
      <p:sp>
        <p:nvSpPr>
          <p:cNvPr id="8" name="Altbilgi Yer Tutucusu 7"/>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9" name="Slayt Numarası Yer Tutucusu 8"/>
          <p:cNvSpPr>
            <a:spLocks noGrp="1"/>
          </p:cNvSpPr>
          <p:nvPr>
            <p:ph type="sldNum" sz="quarter" idx="12"/>
          </p:nvPr>
        </p:nvSpPr>
        <p:spPr/>
        <p:txBody>
          <a:bodyPr/>
          <a:lstStyle>
            <a:lvl1pPr>
              <a:defRPr/>
            </a:lvl1pPr>
          </a:lstStyle>
          <a:p>
            <a:fld id="{07E68165-73F2-4FC5-9565-4CA5B44F1F8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45836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fld id="{0F5A9156-4857-4638-9BEB-D8492D92E8AE}" type="datetime1">
              <a:rPr lang="tr-TR" smtClean="0">
                <a:solidFill>
                  <a:srgbClr val="335338"/>
                </a:solidFill>
              </a:rPr>
              <a:t>23.09.2022</a:t>
            </a:fld>
            <a:endParaRPr lang="en-US">
              <a:solidFill>
                <a:srgbClr val="335338"/>
              </a:solidFill>
            </a:endParaRPr>
          </a:p>
        </p:txBody>
      </p:sp>
      <p:sp>
        <p:nvSpPr>
          <p:cNvPr id="4" name="Altbilgi Yer Tutucusu 3"/>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5" name="Slayt Numarası Yer Tutucusu 4"/>
          <p:cNvSpPr>
            <a:spLocks noGrp="1"/>
          </p:cNvSpPr>
          <p:nvPr>
            <p:ph type="sldNum" sz="quarter" idx="12"/>
          </p:nvPr>
        </p:nvSpPr>
        <p:spPr/>
        <p:txBody>
          <a:bodyPr/>
          <a:lstStyle>
            <a:lvl1pPr>
              <a:defRPr/>
            </a:lvl1pPr>
          </a:lstStyle>
          <a:p>
            <a:fld id="{CCDA8322-81F8-4C78-9E00-17389475B26A}"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512515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3557790B-3327-40EE-B937-B4C2583F7CD3}" type="datetime1">
              <a:rPr lang="tr-TR" smtClean="0">
                <a:solidFill>
                  <a:srgbClr val="335338"/>
                </a:solidFill>
              </a:rPr>
              <a:t>23.09.2022</a:t>
            </a:fld>
            <a:endParaRPr lang="en-US">
              <a:solidFill>
                <a:srgbClr val="335338"/>
              </a:solidFill>
            </a:endParaRPr>
          </a:p>
        </p:txBody>
      </p:sp>
      <p:sp>
        <p:nvSpPr>
          <p:cNvPr id="3" name="Altbilgi Yer Tutucusu 2"/>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4" name="Slayt Numarası Yer Tutucusu 3"/>
          <p:cNvSpPr>
            <a:spLocks noGrp="1"/>
          </p:cNvSpPr>
          <p:nvPr>
            <p:ph type="sldNum" sz="quarter" idx="12"/>
          </p:nvPr>
        </p:nvSpPr>
        <p:spPr/>
        <p:txBody>
          <a:bodyPr/>
          <a:lstStyle>
            <a:lvl1pPr>
              <a:defRPr/>
            </a:lvl1pPr>
          </a:lstStyle>
          <a:p>
            <a:fld id="{15D90170-AB74-4EF2-AA9D-38B56EAD51F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3901274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6FD3D3A4-4108-425F-B593-2AB1BA77AA08}"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5EB4E094-1691-4334-8567-17247A4549E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934364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99914E45-4911-4097-B586-EEF840342960}"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CFA3D058-4035-4B27-8D18-BEA0AE9A377B}"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83281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CA9B17D9-044C-442E-95D1-0E5F256A6DED}"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26742234-DCAE-4164-9428-FAAA84BCF1C2}"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49454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3238" y="209550"/>
            <a:ext cx="2024062" cy="60531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76288" y="209550"/>
            <a:ext cx="5924550" cy="60531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18323D6F-AE26-4593-B0C6-EFF37FAC0EEE}"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67D8FB6A-FC08-4E6C-A09F-18A8C57CBFEE}"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567404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485900" y="209550"/>
            <a:ext cx="7391400" cy="563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776288" y="1347788"/>
            <a:ext cx="7758112" cy="49149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457200" y="6429375"/>
            <a:ext cx="2133600" cy="320675"/>
          </a:xfrm>
        </p:spPr>
        <p:txBody>
          <a:bodyPr/>
          <a:lstStyle>
            <a:lvl1pPr>
              <a:defRPr/>
            </a:lvl1pPr>
          </a:lstStyle>
          <a:p>
            <a:fld id="{F4A097C3-E2FF-4C9B-BE79-CD56A85647A7}"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a:xfrm>
            <a:off x="3124200" y="6429375"/>
            <a:ext cx="2895600" cy="320675"/>
          </a:xfrm>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a:xfrm>
            <a:off x="6553200" y="6429375"/>
            <a:ext cx="2133600" cy="320675"/>
          </a:xfrm>
        </p:spPr>
        <p:txBody>
          <a:bodyPr/>
          <a:lstStyle>
            <a:lvl1pPr>
              <a:defRPr/>
            </a:lvl1pPr>
          </a:lstStyle>
          <a:p>
            <a:fld id="{1976B2C1-05C0-45BF-8B46-99CFEFD0DA7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074113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BE2A199-B2B9-4A1E-894A-3576C2509CD8}"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988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726904-6DBF-48EC-B66A-3D55474C7AEA}" type="datetime1">
              <a:rPr lang="tr-TR" smtClean="0"/>
              <a:t>23.09.2022</a:t>
            </a:fld>
            <a:endParaRPr lang="tr-TR"/>
          </a:p>
        </p:txBody>
      </p:sp>
      <p:sp>
        <p:nvSpPr>
          <p:cNvPr id="3" name="Altbilgi Yer Tutucusu 2"/>
          <p:cNvSpPr>
            <a:spLocks noGrp="1"/>
          </p:cNvSpPr>
          <p:nvPr>
            <p:ph type="ftr" sz="quarter" idx="11"/>
          </p:nvPr>
        </p:nvSpPr>
        <p:spPr/>
        <p:txBody>
          <a:bodyPr/>
          <a:lstStyle/>
          <a:p>
            <a:r>
              <a:rPr lang="tr-TR" smtClean="0"/>
              <a:t>ibrahim DEVECİ İSG Büro Yöneticisi</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1376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262B4B4-FA26-4034-AA03-AA847E8D7933}"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96790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1D51445-F6E8-4061-8F21-3983A180CE82}"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07384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C0C0ACD-FFEE-48B8-B0A4-5BD03091E738}"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7583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09267A-7747-42CC-AA86-21E31355278D}" type="datetime1">
              <a:rPr lang="tr-TR" smtClean="0"/>
              <a:t>23.09.2022</a:t>
            </a:fld>
            <a:endParaRPr lang="tr-TR"/>
          </a:p>
        </p:txBody>
      </p:sp>
      <p:sp>
        <p:nvSpPr>
          <p:cNvPr id="8" name="Altbilgi Yer Tutucusu 7"/>
          <p:cNvSpPr>
            <a:spLocks noGrp="1"/>
          </p:cNvSpPr>
          <p:nvPr>
            <p:ph type="ftr" sz="quarter" idx="11"/>
          </p:nvPr>
        </p:nvSpPr>
        <p:spPr/>
        <p:txBody>
          <a:bodyPr/>
          <a:lstStyle/>
          <a:p>
            <a:r>
              <a:rPr lang="tr-TR" smtClean="0"/>
              <a:t>ibrahim DEVECİ İSG Büro Yöneticisi</a:t>
            </a:r>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05007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CE9C787-B78A-41F1-AFAB-D7AB1E9F42FF}" type="datetime1">
              <a:rPr lang="tr-TR" smtClean="0"/>
              <a:t>23.09.2022</a:t>
            </a:fld>
            <a:endParaRPr lang="tr-TR"/>
          </a:p>
        </p:txBody>
      </p:sp>
      <p:sp>
        <p:nvSpPr>
          <p:cNvPr id="4" name="Altbilgi Yer Tutucusu 3"/>
          <p:cNvSpPr>
            <a:spLocks noGrp="1"/>
          </p:cNvSpPr>
          <p:nvPr>
            <p:ph type="ftr" sz="quarter" idx="11"/>
          </p:nvPr>
        </p:nvSpPr>
        <p:spPr/>
        <p:txBody>
          <a:bodyPr/>
          <a:lstStyle/>
          <a:p>
            <a:r>
              <a:rPr lang="tr-TR" smtClean="0"/>
              <a:t>ibrahim DEVECİ İSG Büro Yöneticisi</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07404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995450-9875-47E7-9B44-54BB87133A97}" type="datetime1">
              <a:rPr lang="tr-TR" smtClean="0"/>
              <a:t>23.09.2022</a:t>
            </a:fld>
            <a:endParaRPr lang="tr-TR"/>
          </a:p>
        </p:txBody>
      </p:sp>
      <p:sp>
        <p:nvSpPr>
          <p:cNvPr id="3" name="Altbilgi Yer Tutucusu 2"/>
          <p:cNvSpPr>
            <a:spLocks noGrp="1"/>
          </p:cNvSpPr>
          <p:nvPr>
            <p:ph type="ftr" sz="quarter" idx="11"/>
          </p:nvPr>
        </p:nvSpPr>
        <p:spPr/>
        <p:txBody>
          <a:bodyPr/>
          <a:lstStyle/>
          <a:p>
            <a:r>
              <a:rPr lang="tr-TR" smtClean="0"/>
              <a:t>ibrahim DEVECİ İSG Büro Yöneticisi</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13765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267564-674C-453F-997D-DB8C56855A15}"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55968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ABF117-7B4B-4C39-BE0A-BF8FBA58A821}"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5472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FF161F-802E-4E31-B78A-7C74B460E4C3}"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454932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23C27F-A5B3-451E-B6AE-72EE1BBE06F3}" type="datetime1">
              <a:rPr lang="tr-TR" smtClean="0"/>
              <a:t>23.09.2022</a:t>
            </a:fld>
            <a:endParaRPr lang="tr-TR"/>
          </a:p>
        </p:txBody>
      </p:sp>
      <p:sp>
        <p:nvSpPr>
          <p:cNvPr id="5" name="Altbilgi Yer Tutucusu 4"/>
          <p:cNvSpPr>
            <a:spLocks noGrp="1"/>
          </p:cNvSpPr>
          <p:nvPr>
            <p:ph type="ftr" sz="quarter" idx="11"/>
          </p:nvPr>
        </p:nvSpPr>
        <p:spPr/>
        <p:txBody>
          <a:bodyPr/>
          <a:lstStyle/>
          <a:p>
            <a:r>
              <a:rPr lang="tr-TR" smtClean="0"/>
              <a:t>ibrahim DEVECİ İSG Büro Yöneticisi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9646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F822964-1467-433E-9E36-A339660CEE93}"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559682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31C240B-EE63-4C1B-9750-7A8C1E6A8AE5}"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8138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6387B1-6965-4F31-A406-3E6F7DD36C6A}"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12157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05AC92B-07A7-410E-A9AA-CAB477598B16}"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2767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19189A3-FEEF-49E8-95C5-76FC0D55E294}"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1804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CC989B6-72F8-4B24-93D3-F20C1F464B58}" type="datetime1">
              <a:rPr lang="tr-TR" smtClean="0">
                <a:solidFill>
                  <a:prstClr val="black">
                    <a:tint val="75000"/>
                  </a:prstClr>
                </a:solidFill>
              </a:rPr>
              <a:t>23.09.2022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3238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F0B7325-8CD5-4BBB-BB33-915A507E48BC}" type="datetime1">
              <a:rPr lang="tr-TR" smtClean="0">
                <a:solidFill>
                  <a:prstClr val="black">
                    <a:tint val="75000"/>
                  </a:prstClr>
                </a:solidFill>
              </a:rPr>
              <a:t>23.09.2022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26112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8AF4137-E68F-4053-8DAA-02BDE49EBF68}" type="datetime1">
              <a:rPr lang="tr-TR" smtClean="0">
                <a:solidFill>
                  <a:prstClr val="black">
                    <a:tint val="75000"/>
                  </a:prstClr>
                </a:solidFill>
              </a:rPr>
              <a:t>23.09.2022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8557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BE2B60F-A368-49BC-B44F-1B6D2C6E6704}"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1118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461BA30-6C82-4659-B6AF-1567DE69E6E2}" type="datetime1">
              <a:rPr lang="tr-TR" smtClean="0">
                <a:solidFill>
                  <a:prstClr val="black">
                    <a:tint val="75000"/>
                  </a:prstClr>
                </a:solidFill>
              </a:rPr>
              <a:t>23.09.2022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551743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1B5EA52-5D02-434B-81F5-C7C7D4CDBE34}"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537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A5DC51-65FC-458D-A867-EDD8652E55C3}" type="datetime1">
              <a:rPr lang="tr-TR" smtClean="0"/>
              <a:t>23.09.2022</a:t>
            </a:fld>
            <a:endParaRPr lang="tr-TR"/>
          </a:p>
        </p:txBody>
      </p:sp>
      <p:sp>
        <p:nvSpPr>
          <p:cNvPr id="6" name="Altbilgi Yer Tutucusu 5"/>
          <p:cNvSpPr>
            <a:spLocks noGrp="1"/>
          </p:cNvSpPr>
          <p:nvPr>
            <p:ph type="ftr" sz="quarter" idx="11"/>
          </p:nvPr>
        </p:nvSpPr>
        <p:spPr/>
        <p:txBody>
          <a:bodyPr/>
          <a:lstStyle/>
          <a:p>
            <a:r>
              <a:rPr lang="tr-TR" smtClean="0"/>
              <a:t>ibrahim DEVECİ İSG Büro Yöneticisi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95472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E34E148-D8F3-4696-AC09-3016C2557E3C}"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791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3203" name="Group 131"/>
          <p:cNvGrpSpPr>
            <a:grpSpLocks/>
          </p:cNvGrpSpPr>
          <p:nvPr/>
        </p:nvGrpSpPr>
        <p:grpSpPr bwMode="auto">
          <a:xfrm flipH="1">
            <a:off x="12700" y="692150"/>
            <a:ext cx="9093200" cy="6165850"/>
            <a:chOff x="0" y="436"/>
            <a:chExt cx="5760" cy="3884"/>
          </a:xfrm>
        </p:grpSpPr>
        <p:sp>
          <p:nvSpPr>
            <p:cNvPr id="3204" name="Line 132"/>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5" name="Line 133"/>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6" name="Line 134"/>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7" name="Line 135"/>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8" name="Line 136"/>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09" name="Line 137"/>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0" name="Line 138"/>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1" name="Line 139"/>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2" name="Line 140"/>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3" name="Line 141"/>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4" name="Line 142"/>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5" name="Line 143"/>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6" name="Line 144"/>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7" name="Line 145"/>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8" name="Line 146"/>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19" name="Line 147"/>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0" name="Line 148"/>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1" name="Line 149"/>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2" name="Line 150"/>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3" name="Line 151"/>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4" name="Line 152"/>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5" name="Line 153"/>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6" name="Line 154"/>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7" name="Line 155"/>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8" name="Line 156"/>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29" name="Line 157"/>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0" name="Line 158"/>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1" name="Line 159"/>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2" name="Line 160"/>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3" name="Line 161"/>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4" name="Line 162"/>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5" name="Line 163"/>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6" name="Line 164"/>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3237" name="Group 165"/>
            <p:cNvGrpSpPr>
              <a:grpSpLocks/>
            </p:cNvGrpSpPr>
            <p:nvPr userDrawn="1"/>
          </p:nvGrpSpPr>
          <p:grpSpPr bwMode="auto">
            <a:xfrm>
              <a:off x="0" y="2063"/>
              <a:ext cx="5760" cy="1220"/>
              <a:chOff x="235" y="2750"/>
              <a:chExt cx="5241" cy="699"/>
            </a:xfrm>
          </p:grpSpPr>
          <p:sp>
            <p:nvSpPr>
              <p:cNvPr id="3238" name="Line 166"/>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39" name="Line 167"/>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0" name="Line 168"/>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1" name="Line 169"/>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242" name="Line 170"/>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3" name="Line 171"/>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4" name="Line 172"/>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5" name="Line 173"/>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6" name="Line 174"/>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7" name="Line 175"/>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8" name="Line 176"/>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49" name="Line 177"/>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3250" name="Line 178"/>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3075" name="Rectangle 3"/>
          <p:cNvSpPr>
            <a:spLocks noGrp="1" noChangeArrowheads="1"/>
          </p:cNvSpPr>
          <p:nvPr>
            <p:ph type="subTitle" idx="1"/>
          </p:nvPr>
        </p:nvSpPr>
        <p:spPr bwMode="black">
          <a:xfrm>
            <a:off x="457200" y="5334000"/>
            <a:ext cx="7086600" cy="381000"/>
          </a:xfrm>
        </p:spPr>
        <p:txBody>
          <a:bodyPr/>
          <a:lstStyle>
            <a:lvl1pPr marL="0" indent="0">
              <a:buFont typeface="Wingdings" pitchFamily="2" charset="2"/>
              <a:buNone/>
              <a:defRPr sz="2400" b="1">
                <a:solidFill>
                  <a:schemeClr val="tx2"/>
                </a:solidFill>
              </a:defRPr>
            </a:lvl1pPr>
          </a:lstStyle>
          <a:p>
            <a:pPr lvl="0"/>
            <a:r>
              <a:rPr lang="tr-TR" noProof="0" smtClean="0"/>
              <a:t>Asıl alt başlık stilini düzenlemek için tıklatın</a:t>
            </a:r>
            <a:endParaRPr lang="en-US" noProof="0" smtClean="0"/>
          </a:p>
        </p:txBody>
      </p:sp>
      <p:sp>
        <p:nvSpPr>
          <p:cNvPr id="3076" name="Rectangle 4"/>
          <p:cNvSpPr>
            <a:spLocks noGrp="1" noChangeArrowheads="1"/>
          </p:cNvSpPr>
          <p:nvPr>
            <p:ph type="dt" sz="half" idx="2"/>
          </p:nvPr>
        </p:nvSpPr>
        <p:spPr>
          <a:xfrm>
            <a:off x="457200" y="6477000"/>
            <a:ext cx="2133600" cy="244475"/>
          </a:xfrm>
        </p:spPr>
        <p:txBody>
          <a:bodyPr/>
          <a:lstStyle>
            <a:lvl1pPr>
              <a:defRPr sz="1200"/>
            </a:lvl1pPr>
          </a:lstStyle>
          <a:p>
            <a:fld id="{9F0E7AFA-013E-482B-9553-4C39D777C1C7}" type="datetime1">
              <a:rPr lang="tr-TR" smtClean="0">
                <a:solidFill>
                  <a:srgbClr val="335338"/>
                </a:solidFill>
              </a:rPr>
              <a:t>23.09.2022</a:t>
            </a:fld>
            <a:endParaRPr lang="en-US">
              <a:solidFill>
                <a:srgbClr val="335338"/>
              </a:solidFill>
            </a:endParaRPr>
          </a:p>
        </p:txBody>
      </p:sp>
      <p:sp>
        <p:nvSpPr>
          <p:cNvPr id="3077" name="Rectangle 5"/>
          <p:cNvSpPr>
            <a:spLocks noGrp="1" noChangeArrowheads="1"/>
          </p:cNvSpPr>
          <p:nvPr>
            <p:ph type="ftr" sz="quarter" idx="3"/>
          </p:nvPr>
        </p:nvSpPr>
        <p:spPr>
          <a:xfrm>
            <a:off x="3124200" y="6477000"/>
            <a:ext cx="2895600" cy="244475"/>
          </a:xfrm>
        </p:spPr>
        <p:txBody>
          <a:bodyPr/>
          <a:lstStyle>
            <a:lvl1pPr>
              <a:defRPr sz="1200"/>
            </a:lvl1pPr>
          </a:lstStyle>
          <a:p>
            <a:r>
              <a:rPr lang="en-US" smtClean="0">
                <a:solidFill>
                  <a:srgbClr val="335338"/>
                </a:solidFill>
              </a:rPr>
              <a:t>ibrahim DEVECİ İSG Büro Yöneticisi</a:t>
            </a:r>
            <a:endParaRPr lang="en-US">
              <a:solidFill>
                <a:srgbClr val="335338"/>
              </a:solidFill>
            </a:endParaRPr>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a:lvl1pPr>
          </a:lstStyle>
          <a:p>
            <a:fld id="{ABA7472C-7D4D-4C77-8C54-DD1EDF484AD5}" type="slidenum">
              <a:rPr lang="en-US">
                <a:solidFill>
                  <a:srgbClr val="335338"/>
                </a:solidFill>
              </a:rPr>
              <a:pPr/>
              <a:t>‹#›</a:t>
            </a:fld>
            <a:endParaRPr lang="en-US">
              <a:solidFill>
                <a:srgbClr val="335338"/>
              </a:solidFill>
            </a:endParaRPr>
          </a:p>
        </p:txBody>
      </p:sp>
      <p:grpSp>
        <p:nvGrpSpPr>
          <p:cNvPr id="3251" name="Group 179"/>
          <p:cNvGrpSpPr>
            <a:grpSpLocks/>
          </p:cNvGrpSpPr>
          <p:nvPr/>
        </p:nvGrpSpPr>
        <p:grpSpPr bwMode="auto">
          <a:xfrm flipH="1">
            <a:off x="0" y="0"/>
            <a:ext cx="9144000" cy="2159000"/>
            <a:chOff x="-1" y="0"/>
            <a:chExt cx="5769" cy="1360"/>
          </a:xfrm>
        </p:grpSpPr>
        <p:sp>
          <p:nvSpPr>
            <p:cNvPr id="3252" name="Freeform 180"/>
            <p:cNvSpPr>
              <a:spLocks/>
            </p:cNvSpPr>
            <p:nvPr/>
          </p:nvSpPr>
          <p:spPr bwMode="gray">
            <a:xfrm>
              <a:off x="0" y="0"/>
              <a:ext cx="5768" cy="1360"/>
            </a:xfrm>
            <a:custGeom>
              <a:avLst/>
              <a:gdLst>
                <a:gd name="T0" fmla="*/ 0 w 5768"/>
                <a:gd name="T1" fmla="*/ 0 h 1360"/>
                <a:gd name="T2" fmla="*/ 0 w 5768"/>
                <a:gd name="T3" fmla="*/ 616 h 1360"/>
                <a:gd name="T4" fmla="*/ 1496 w 5768"/>
                <a:gd name="T5" fmla="*/ 460 h 1360"/>
                <a:gd name="T6" fmla="*/ 5768 w 5768"/>
                <a:gd name="T7" fmla="*/ 1360 h 1360"/>
                <a:gd name="T8" fmla="*/ 5768 w 5768"/>
                <a:gd name="T9" fmla="*/ 0 h 1360"/>
                <a:gd name="T10" fmla="*/ 0 w 5768"/>
                <a:gd name="T11" fmla="*/ 0 h 1360"/>
              </a:gdLst>
              <a:ahLst/>
              <a:cxnLst>
                <a:cxn ang="0">
                  <a:pos x="T0" y="T1"/>
                </a:cxn>
                <a:cxn ang="0">
                  <a:pos x="T2" y="T3"/>
                </a:cxn>
                <a:cxn ang="0">
                  <a:pos x="T4" y="T5"/>
                </a:cxn>
                <a:cxn ang="0">
                  <a:pos x="T6" y="T7"/>
                </a:cxn>
                <a:cxn ang="0">
                  <a:pos x="T8" y="T9"/>
                </a:cxn>
                <a:cxn ang="0">
                  <a:pos x="T10" y="T11"/>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3253" name="Freeform 181"/>
            <p:cNvSpPr>
              <a:spLocks/>
            </p:cNvSpPr>
            <p:nvPr/>
          </p:nvSpPr>
          <p:spPr bwMode="gray">
            <a:xfrm>
              <a:off x="-1" y="0"/>
              <a:ext cx="5761" cy="1104"/>
            </a:xfrm>
            <a:custGeom>
              <a:avLst/>
              <a:gdLst>
                <a:gd name="T0" fmla="*/ 0 w 5761"/>
                <a:gd name="T1" fmla="*/ 0 h 1104"/>
                <a:gd name="T2" fmla="*/ 0 w 5761"/>
                <a:gd name="T3" fmla="*/ 632 h 1104"/>
                <a:gd name="T4" fmla="*/ 1521 w 5761"/>
                <a:gd name="T5" fmla="*/ 448 h 1104"/>
                <a:gd name="T6" fmla="*/ 5761 w 5761"/>
                <a:gd name="T7" fmla="*/ 1104 h 1104"/>
                <a:gd name="T8" fmla="*/ 5760 w 5761"/>
                <a:gd name="T9" fmla="*/ 8 h 1104"/>
                <a:gd name="T10" fmla="*/ 0 w 5761"/>
                <a:gd name="T11" fmla="*/ 0 h 1104"/>
              </a:gdLst>
              <a:ahLst/>
              <a:cxnLst>
                <a:cxn ang="0">
                  <a:pos x="T0" y="T1"/>
                </a:cxn>
                <a:cxn ang="0">
                  <a:pos x="T2" y="T3"/>
                </a:cxn>
                <a:cxn ang="0">
                  <a:pos x="T4" y="T5"/>
                </a:cxn>
                <a:cxn ang="0">
                  <a:pos x="T6" y="T7"/>
                </a:cxn>
                <a:cxn ang="0">
                  <a:pos x="T8" y="T9"/>
                </a:cxn>
                <a:cxn ang="0">
                  <a:pos x="T10" y="T11"/>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grpSp>
      <p:pic>
        <p:nvPicPr>
          <p:cNvPr id="3254" name="Picture 182" descr="figure07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638800" y="3124200"/>
            <a:ext cx="2447925" cy="2044700"/>
          </a:xfrm>
          <a:prstGeom prst="rect">
            <a:avLst/>
          </a:prstGeom>
          <a:noFill/>
          <a:extLst>
            <a:ext uri="{909E8E84-426E-40DD-AFC4-6F175D3DCCD1}">
              <a14:hiddenFill xmlns:a14="http://schemas.microsoft.com/office/drawing/2010/main">
                <a:solidFill>
                  <a:srgbClr val="FFFFFF"/>
                </a:solidFill>
              </a14:hiddenFill>
            </a:ext>
          </a:extLst>
        </p:spPr>
      </p:pic>
      <p:pic>
        <p:nvPicPr>
          <p:cNvPr id="3255" name="Picture 183" descr="figure07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019925" y="4005263"/>
            <a:ext cx="212407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3256" name="Picture 184" descr="figure07_o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27763" y="4868863"/>
            <a:ext cx="1619250" cy="1352550"/>
          </a:xfrm>
          <a:prstGeom prst="rect">
            <a:avLst/>
          </a:prstGeom>
          <a:noFill/>
          <a:extLst>
            <a:ext uri="{909E8E84-426E-40DD-AFC4-6F175D3DCCD1}">
              <a14:hiddenFill xmlns:a14="http://schemas.microsoft.com/office/drawing/2010/main">
                <a:solidFill>
                  <a:srgbClr val="FFFFFF"/>
                </a:solidFill>
              </a14:hiddenFill>
            </a:ext>
          </a:extLst>
        </p:spPr>
      </p:pic>
      <p:sp>
        <p:nvSpPr>
          <p:cNvPr id="3258" name="Rectangle 186"/>
          <p:cNvSpPr>
            <a:spLocks noGrp="1" noChangeArrowheads="1"/>
          </p:cNvSpPr>
          <p:nvPr>
            <p:ph type="ctrTitle" sz="quarter"/>
          </p:nvPr>
        </p:nvSpPr>
        <p:spPr bwMode="gray">
          <a:xfrm>
            <a:off x="457200" y="4191000"/>
            <a:ext cx="5410200" cy="1219200"/>
          </a:xfrm>
          <a:effectLst>
            <a:outerShdw dist="35921" dir="2700000" algn="ctr" rotWithShape="0">
              <a:schemeClr val="bg2"/>
            </a:outerShdw>
          </a:effectLst>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lgn="l">
              <a:defRPr sz="4000">
                <a:solidFill>
                  <a:schemeClr val="tx1"/>
                </a:solidFill>
              </a:defRPr>
            </a:lvl1pPr>
          </a:lstStyle>
          <a:p>
            <a:pPr lvl="0"/>
            <a:r>
              <a:rPr lang="tr-TR" altLang="ko-KR" noProof="0" smtClean="0"/>
              <a:t>Asıl başlık stili için tıklatın</a:t>
            </a:r>
            <a:endParaRPr lang="en-US" altLang="ko-KR" noProof="0" smtClean="0"/>
          </a:p>
        </p:txBody>
      </p:sp>
      <p:sp>
        <p:nvSpPr>
          <p:cNvPr id="3086" name="Text Box 14"/>
          <p:cNvSpPr txBox="1">
            <a:spLocks noChangeArrowheads="1"/>
          </p:cNvSpPr>
          <p:nvPr/>
        </p:nvSpPr>
        <p:spPr bwMode="white">
          <a:xfrm>
            <a:off x="228600" y="304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a:solidFill>
                  <a:srgbClr val="FFFFFF"/>
                </a:solidFill>
              </a:rPr>
              <a:t>LOGO</a:t>
            </a:r>
          </a:p>
        </p:txBody>
      </p:sp>
    </p:spTree>
    <p:extLst>
      <p:ext uri="{BB962C8B-B14F-4D97-AF65-F5344CB8AC3E}">
        <p14:creationId xmlns:p14="http://schemas.microsoft.com/office/powerpoint/2010/main" val="27322288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fld id="{F112BEDD-45A7-406F-9F97-0C4F8F1D9A72}"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E900DD6E-4B54-4750-A564-6E2B6FE54B1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4806874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fld id="{E2B08E39-DB96-46B6-AD3C-64B3DE9AB26E}" type="datetime1">
              <a:rPr lang="tr-TR" smtClean="0">
                <a:solidFill>
                  <a:srgbClr val="335338"/>
                </a:solidFill>
              </a:rPr>
              <a:t>23.09.2022</a:t>
            </a:fld>
            <a:endParaRPr lang="en-US">
              <a:solidFill>
                <a:srgbClr val="335338"/>
              </a:solidFill>
            </a:endParaRPr>
          </a:p>
        </p:txBody>
      </p:sp>
      <p:sp>
        <p:nvSpPr>
          <p:cNvPr id="5" name="Altbilgi Yer Tutucusu 4"/>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6" name="Slayt Numarası Yer Tutucusu 5"/>
          <p:cNvSpPr>
            <a:spLocks noGrp="1"/>
          </p:cNvSpPr>
          <p:nvPr>
            <p:ph type="sldNum" sz="quarter" idx="12"/>
          </p:nvPr>
        </p:nvSpPr>
        <p:spPr/>
        <p:txBody>
          <a:bodyPr/>
          <a:lstStyle>
            <a:lvl1pPr>
              <a:defRPr/>
            </a:lvl1pPr>
          </a:lstStyle>
          <a:p>
            <a:fld id="{41E4FDB5-F4C4-4F20-BC47-3927DE049D10}"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447222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fld id="{3A445241-0949-4C1D-B49F-EFD05E0A190D}"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265BBE73-935C-4321-9F0E-811DE326DE4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581207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fld id="{3F8DAA4C-CDAC-4230-BC3C-1984CA837183}" type="datetime1">
              <a:rPr lang="tr-TR" smtClean="0">
                <a:solidFill>
                  <a:srgbClr val="335338"/>
                </a:solidFill>
              </a:rPr>
              <a:t>23.09.2022</a:t>
            </a:fld>
            <a:endParaRPr lang="en-US">
              <a:solidFill>
                <a:srgbClr val="335338"/>
              </a:solidFill>
            </a:endParaRPr>
          </a:p>
        </p:txBody>
      </p:sp>
      <p:sp>
        <p:nvSpPr>
          <p:cNvPr id="8" name="Altbilgi Yer Tutucusu 7"/>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9" name="Slayt Numarası Yer Tutucusu 8"/>
          <p:cNvSpPr>
            <a:spLocks noGrp="1"/>
          </p:cNvSpPr>
          <p:nvPr>
            <p:ph type="sldNum" sz="quarter" idx="12"/>
          </p:nvPr>
        </p:nvSpPr>
        <p:spPr/>
        <p:txBody>
          <a:bodyPr/>
          <a:lstStyle>
            <a:lvl1pPr>
              <a:defRPr/>
            </a:lvl1pPr>
          </a:lstStyle>
          <a:p>
            <a:fld id="{07E68165-73F2-4FC5-9565-4CA5B44F1F88}"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458369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fld id="{68E2CA4E-A19B-4CA9-AF22-C1758BB793FE}" type="datetime1">
              <a:rPr lang="tr-TR" smtClean="0">
                <a:solidFill>
                  <a:srgbClr val="335338"/>
                </a:solidFill>
              </a:rPr>
              <a:t>23.09.2022</a:t>
            </a:fld>
            <a:endParaRPr lang="en-US">
              <a:solidFill>
                <a:srgbClr val="335338"/>
              </a:solidFill>
            </a:endParaRPr>
          </a:p>
        </p:txBody>
      </p:sp>
      <p:sp>
        <p:nvSpPr>
          <p:cNvPr id="4" name="Altbilgi Yer Tutucusu 3"/>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5" name="Slayt Numarası Yer Tutucusu 4"/>
          <p:cNvSpPr>
            <a:spLocks noGrp="1"/>
          </p:cNvSpPr>
          <p:nvPr>
            <p:ph type="sldNum" sz="quarter" idx="12"/>
          </p:nvPr>
        </p:nvSpPr>
        <p:spPr/>
        <p:txBody>
          <a:bodyPr/>
          <a:lstStyle>
            <a:lvl1pPr>
              <a:defRPr/>
            </a:lvl1pPr>
          </a:lstStyle>
          <a:p>
            <a:fld id="{CCDA8322-81F8-4C78-9E00-17389475B26A}"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1512515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fld id="{C3EAEA3E-D7D6-4112-9269-AB157EF68C2D}" type="datetime1">
              <a:rPr lang="tr-TR" smtClean="0">
                <a:solidFill>
                  <a:srgbClr val="335338"/>
                </a:solidFill>
              </a:rPr>
              <a:t>23.09.2022</a:t>
            </a:fld>
            <a:endParaRPr lang="en-US">
              <a:solidFill>
                <a:srgbClr val="335338"/>
              </a:solidFill>
            </a:endParaRPr>
          </a:p>
        </p:txBody>
      </p:sp>
      <p:sp>
        <p:nvSpPr>
          <p:cNvPr id="3" name="Altbilgi Yer Tutucusu 2"/>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4" name="Slayt Numarası Yer Tutucusu 3"/>
          <p:cNvSpPr>
            <a:spLocks noGrp="1"/>
          </p:cNvSpPr>
          <p:nvPr>
            <p:ph type="sldNum" sz="quarter" idx="12"/>
          </p:nvPr>
        </p:nvSpPr>
        <p:spPr/>
        <p:txBody>
          <a:bodyPr/>
          <a:lstStyle>
            <a:lvl1pPr>
              <a:defRPr/>
            </a:lvl1pPr>
          </a:lstStyle>
          <a:p>
            <a:fld id="{15D90170-AB74-4EF2-AA9D-38B56EAD51F4}"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3901274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4B7C79E5-C418-412E-9C53-2ECA228E3AD7}"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5EB4E094-1691-4334-8567-17247A4549EF}"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934364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fld id="{2D340CA6-48A6-4A0F-A348-8FF7EC6B309E}" type="datetime1">
              <a:rPr lang="tr-TR" smtClean="0">
                <a:solidFill>
                  <a:srgbClr val="335338"/>
                </a:solidFill>
              </a:rPr>
              <a:t>23.09.2022</a:t>
            </a:fld>
            <a:endParaRPr lang="en-US">
              <a:solidFill>
                <a:srgbClr val="335338"/>
              </a:solidFill>
            </a:endParaRPr>
          </a:p>
        </p:txBody>
      </p:sp>
      <p:sp>
        <p:nvSpPr>
          <p:cNvPr id="6" name="Altbilgi Yer Tutucusu 5"/>
          <p:cNvSpPr>
            <a:spLocks noGrp="1"/>
          </p:cNvSpPr>
          <p:nvPr>
            <p:ph type="ftr" sz="quarter" idx="11"/>
          </p:nvPr>
        </p:nvSpPr>
        <p:spPr/>
        <p:txBody>
          <a:bodyPr/>
          <a:lstStyle>
            <a:lvl1pPr>
              <a:defRPr/>
            </a:lvl1pPr>
          </a:lstStyle>
          <a:p>
            <a:r>
              <a:rPr lang="en-US" smtClean="0">
                <a:solidFill>
                  <a:srgbClr val="335338"/>
                </a:solidFill>
              </a:rPr>
              <a:t>ibrahim DEVECİ İSG Büro Yöneticisi</a:t>
            </a:r>
            <a:endParaRPr lang="en-US">
              <a:solidFill>
                <a:srgbClr val="335338"/>
              </a:solidFill>
            </a:endParaRPr>
          </a:p>
        </p:txBody>
      </p:sp>
      <p:sp>
        <p:nvSpPr>
          <p:cNvPr id="7" name="Slayt Numarası Yer Tutucusu 6"/>
          <p:cNvSpPr>
            <a:spLocks noGrp="1"/>
          </p:cNvSpPr>
          <p:nvPr>
            <p:ph type="sldNum" sz="quarter" idx="12"/>
          </p:nvPr>
        </p:nvSpPr>
        <p:spPr/>
        <p:txBody>
          <a:bodyPr/>
          <a:lstStyle>
            <a:lvl1pPr>
              <a:defRPr/>
            </a:lvl1pPr>
          </a:lstStyle>
          <a:p>
            <a:fld id="{CFA3D058-4035-4B27-8D18-BEA0AE9A377B}" type="slidenum">
              <a:rPr lang="en-US">
                <a:solidFill>
                  <a:srgbClr val="335338"/>
                </a:solidFill>
              </a:rPr>
              <a:pPr/>
              <a:t>‹#›</a:t>
            </a:fld>
            <a:endParaRPr lang="en-US">
              <a:solidFill>
                <a:srgbClr val="335338"/>
              </a:solidFill>
            </a:endParaRPr>
          </a:p>
        </p:txBody>
      </p:sp>
    </p:spTree>
    <p:extLst>
      <p:ext uri="{BB962C8B-B14F-4D97-AF65-F5344CB8AC3E}">
        <p14:creationId xmlns:p14="http://schemas.microsoft.com/office/powerpoint/2010/main" val="208328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5.png"/><Relationship Id="rId2" Type="http://schemas.openxmlformats.org/officeDocument/2006/relationships/slideLayout" Target="../slideLayouts/slideLayout58.xml"/><Relationship Id="rId16" Type="http://schemas.openxmlformats.org/officeDocument/2006/relationships/image" Target="../media/image4.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5.png"/><Relationship Id="rId2" Type="http://schemas.openxmlformats.org/officeDocument/2006/relationships/slideLayout" Target="../slideLayouts/slideLayout92.xml"/><Relationship Id="rId16" Type="http://schemas.openxmlformats.org/officeDocument/2006/relationships/image" Target="../media/image4.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3.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2BF23-FB0D-4E09-8353-9522A35F3AE1}" type="datetime1">
              <a:rPr lang="tr-TR" smtClean="0"/>
              <a:t>23.09.2022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ibrahim DEVECİ İSG Büro Yöneticisi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2EACF4C-41A1-4F49-9086-8C6129DF9521}" type="datetime1">
              <a:rPr lang="tr-TR" smtClean="0"/>
              <a:t>23.09.2022</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ibrahim DEVECİ İSG Büro Yöneticisi</a:t>
            </a:r>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89D5F-3AEF-4158-BEA4-7C470EB7CC4A}"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30192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12700" y="692150"/>
            <a:ext cx="9144000" cy="6165850"/>
            <a:chOff x="0" y="436"/>
            <a:chExt cx="5760" cy="3884"/>
          </a:xfrm>
        </p:grpSpPr>
        <p:sp>
          <p:nvSpPr>
            <p:cNvPr id="1040" name="Line 16"/>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1" name="Line 17"/>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2" name="Line 18"/>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3" name="Line 19"/>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4" name="Line 20"/>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5" name="Line 21"/>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6" name="Line 22"/>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7" name="Line 23"/>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8" name="Line 24"/>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9" name="Line 25"/>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0" name="Line 26"/>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1" name="Line 27"/>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2" name="Line 28"/>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3" name="Line 29"/>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4" name="Line 30"/>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5" name="Line 31"/>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6" name="Line 32"/>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7" name="Line 33"/>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8" name="Line 34"/>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9" name="Line 35"/>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0" name="Line 36"/>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1" name="Line 37"/>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2" name="Line 38"/>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3" name="Line 39"/>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4" name="Line 40"/>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5" name="Line 41"/>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6" name="Line 42"/>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7" name="Line 43"/>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8" name="Line 44"/>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9" name="Line 45"/>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0" name="Line 46"/>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1" name="Line 47"/>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2" name="Line 48"/>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1073" name="Group 49"/>
            <p:cNvGrpSpPr>
              <a:grpSpLocks/>
            </p:cNvGrpSpPr>
            <p:nvPr userDrawn="1"/>
          </p:nvGrpSpPr>
          <p:grpSpPr bwMode="auto">
            <a:xfrm>
              <a:off x="0" y="2063"/>
              <a:ext cx="5760" cy="1220"/>
              <a:chOff x="235" y="2750"/>
              <a:chExt cx="5241" cy="699"/>
            </a:xfrm>
          </p:grpSpPr>
          <p:sp>
            <p:nvSpPr>
              <p:cNvPr id="1074" name="Line 50"/>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5" name="Line 51"/>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6" name="Line 52"/>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7" name="Line 53"/>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78" name="Line 54"/>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9" name="Line 55"/>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0" name="Line 56"/>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1" name="Line 57"/>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2" name="Line 58"/>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3" name="Line 59"/>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4" name="Line 60"/>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5" name="Line 61"/>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6" name="Line 62"/>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87" name="Line 63"/>
          <p:cNvSpPr>
            <a:spLocks noChangeShapeType="1"/>
          </p:cNvSpPr>
          <p:nvPr/>
        </p:nvSpPr>
        <p:spPr bwMode="gray">
          <a:xfrm flipH="1">
            <a:off x="-12700" y="712788"/>
            <a:ext cx="233997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8" name="Line 64"/>
          <p:cNvSpPr>
            <a:spLocks noChangeShapeType="1"/>
          </p:cNvSpPr>
          <p:nvPr/>
        </p:nvSpPr>
        <p:spPr bwMode="gray">
          <a:xfrm flipH="1">
            <a:off x="-12700" y="712788"/>
            <a:ext cx="2339975" cy="3492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9" name="Line 65"/>
          <p:cNvSpPr>
            <a:spLocks noChangeShapeType="1"/>
          </p:cNvSpPr>
          <p:nvPr/>
        </p:nvSpPr>
        <p:spPr bwMode="gray">
          <a:xfrm flipH="1">
            <a:off x="-12700" y="692150"/>
            <a:ext cx="2339975" cy="1968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0" name="Line 66"/>
          <p:cNvSpPr>
            <a:spLocks noChangeShapeType="1"/>
          </p:cNvSpPr>
          <p:nvPr/>
        </p:nvSpPr>
        <p:spPr bwMode="gray">
          <a:xfrm>
            <a:off x="-12700" y="765175"/>
            <a:ext cx="914400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1" name="Freeform 67"/>
          <p:cNvSpPr>
            <a:spLocks/>
          </p:cNvSpPr>
          <p:nvPr/>
        </p:nvSpPr>
        <p:spPr bwMode="gray">
          <a:xfrm>
            <a:off x="-12700" y="0"/>
            <a:ext cx="9156700" cy="1600200"/>
          </a:xfrm>
          <a:custGeom>
            <a:avLst/>
            <a:gdLst>
              <a:gd name="T0" fmla="*/ 0 w 5768"/>
              <a:gd name="T1" fmla="*/ 0 h 1008"/>
              <a:gd name="T2" fmla="*/ 0 w 5768"/>
              <a:gd name="T3" fmla="*/ 688 h 1008"/>
              <a:gd name="T4" fmla="*/ 2008 w 5768"/>
              <a:gd name="T5" fmla="*/ 492 h 1008"/>
              <a:gd name="T6" fmla="*/ 5768 w 5768"/>
              <a:gd name="T7" fmla="*/ 1008 h 1008"/>
              <a:gd name="T8" fmla="*/ 5768 w 5768"/>
              <a:gd name="T9" fmla="*/ 0 h 1008"/>
              <a:gd name="T10" fmla="*/ 0 w 5768"/>
              <a:gd name="T11" fmla="*/ 0 h 1008"/>
            </a:gdLst>
            <a:ahLst/>
            <a:cxnLst>
              <a:cxn ang="0">
                <a:pos x="T0" y="T1"/>
              </a:cxn>
              <a:cxn ang="0">
                <a:pos x="T2" y="T3"/>
              </a:cxn>
              <a:cxn ang="0">
                <a:pos x="T4" y="T5"/>
              </a:cxn>
              <a:cxn ang="0">
                <a:pos x="T6" y="T7"/>
              </a:cxn>
              <a:cxn ang="0">
                <a:pos x="T8" y="T9"/>
              </a:cxn>
              <a:cxn ang="0">
                <a:pos x="T10" y="T11"/>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1092" name="Freeform 68"/>
          <p:cNvSpPr>
            <a:spLocks/>
          </p:cNvSpPr>
          <p:nvPr/>
        </p:nvSpPr>
        <p:spPr bwMode="gray">
          <a:xfrm>
            <a:off x="-12700" y="-12700"/>
            <a:ext cx="9156700" cy="1354138"/>
          </a:xfrm>
          <a:custGeom>
            <a:avLst/>
            <a:gdLst>
              <a:gd name="T0" fmla="*/ 0 w 5768"/>
              <a:gd name="T1" fmla="*/ 0 h 848"/>
              <a:gd name="T2" fmla="*/ 0 w 5768"/>
              <a:gd name="T3" fmla="*/ 767 h 848"/>
              <a:gd name="T4" fmla="*/ 2104 w 5768"/>
              <a:gd name="T5" fmla="*/ 448 h 848"/>
              <a:gd name="T6" fmla="*/ 5768 w 5768"/>
              <a:gd name="T7" fmla="*/ 848 h 848"/>
              <a:gd name="T8" fmla="*/ 5760 w 5768"/>
              <a:gd name="T9" fmla="*/ 8 h 848"/>
              <a:gd name="T10" fmla="*/ 0 w 5768"/>
              <a:gd name="T11" fmla="*/ 0 h 848"/>
            </a:gdLst>
            <a:ahLst/>
            <a:cxnLst>
              <a:cxn ang="0">
                <a:pos x="T0" y="T1"/>
              </a:cxn>
              <a:cxn ang="0">
                <a:pos x="T2" y="T3"/>
              </a:cxn>
              <a:cxn ang="0">
                <a:pos x="T4" y="T5"/>
              </a:cxn>
              <a:cxn ang="0">
                <a:pos x="T6" y="T7"/>
              </a:cxn>
              <a:cxn ang="0">
                <a:pos x="T8" y="T9"/>
              </a:cxn>
              <a:cxn ang="0">
                <a:pos x="T10" y="T11"/>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pic>
        <p:nvPicPr>
          <p:cNvPr id="1093" name="Picture 69" descr="figure07_o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00075" y="115888"/>
            <a:ext cx="1079500" cy="792162"/>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figure07_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2700" y="333375"/>
            <a:ext cx="1439863"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figure07_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174750" y="404813"/>
            <a:ext cx="649288" cy="5429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776288" y="1347788"/>
            <a:ext cx="775811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ECA20558-F9CB-46ED-8227-29A34BF7E839}" type="datetime1">
              <a:rPr lang="tr-TR" smtClean="0">
                <a:solidFill>
                  <a:srgbClr val="335338"/>
                </a:solidFill>
                <a:latin typeface="Arial" charset="0"/>
              </a:rPr>
              <a:t>23.09.2022</a:t>
            </a:fld>
            <a:endParaRPr lang="en-US">
              <a:solidFill>
                <a:srgbClr val="335338"/>
              </a:solidFill>
              <a:latin typeface="Arial" charset="0"/>
            </a:endParaRPr>
          </a:p>
        </p:txBody>
      </p:sp>
      <p:sp>
        <p:nvSpPr>
          <p:cNvPr id="1029" name="Rectangle 5"/>
          <p:cNvSpPr>
            <a:spLocks noGrp="1" noChangeArrowheads="1"/>
          </p:cNvSpPr>
          <p:nvPr>
            <p:ph type="ftr" sz="quarter" idx="3"/>
          </p:nvPr>
        </p:nvSpPr>
        <p:spPr bwMode="auto">
          <a:xfrm>
            <a:off x="3124200" y="642937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smtClean="0">
                <a:solidFill>
                  <a:srgbClr val="335338"/>
                </a:solidFill>
                <a:latin typeface="Arial" charset="0"/>
              </a:rPr>
              <a:t>ibrahim DEVECİ İSG Büro Yöneticisi</a:t>
            </a:r>
            <a:endParaRPr lang="en-US">
              <a:solidFill>
                <a:srgbClr val="335338"/>
              </a:solidFill>
              <a:latin typeface="Arial" charset="0"/>
            </a:endParaRPr>
          </a:p>
        </p:txBody>
      </p:sp>
      <p:sp>
        <p:nvSpPr>
          <p:cNvPr id="1030" name="Rectangle 6"/>
          <p:cNvSpPr>
            <a:spLocks noGrp="1" noChangeArrowheads="1"/>
          </p:cNvSpPr>
          <p:nvPr>
            <p:ph type="sldNum" sz="quarter" idx="4"/>
          </p:nvPr>
        </p:nvSpPr>
        <p:spPr bwMode="auto">
          <a:xfrm>
            <a:off x="6553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E2F86D6-BD21-4E28-8C4D-288ADC71C4A9}" type="slidenum">
              <a:rPr lang="en-US">
                <a:solidFill>
                  <a:srgbClr val="335338"/>
                </a:solidFill>
                <a:latin typeface="Arial" charset="0"/>
              </a:rPr>
              <a:pPr fontAlgn="base">
                <a:spcBef>
                  <a:spcPct val="0"/>
                </a:spcBef>
                <a:spcAft>
                  <a:spcPct val="0"/>
                </a:spcAft>
              </a:pPr>
              <a:t>‹#›</a:t>
            </a:fld>
            <a:endParaRPr lang="en-US">
              <a:solidFill>
                <a:srgbClr val="335338"/>
              </a:solidFill>
              <a:latin typeface="Arial" charset="0"/>
            </a:endParaRPr>
          </a:p>
        </p:txBody>
      </p:sp>
      <p:sp>
        <p:nvSpPr>
          <p:cNvPr id="1026" name="Rectangle 2"/>
          <p:cNvSpPr>
            <a:spLocks noGrp="1" noChangeArrowheads="1"/>
          </p:cNvSpPr>
          <p:nvPr>
            <p:ph type="title"/>
          </p:nvPr>
        </p:nvSpPr>
        <p:spPr bwMode="white">
          <a:xfrm>
            <a:off x="1485900" y="20955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Tree>
    <p:extLst>
      <p:ext uri="{BB962C8B-B14F-4D97-AF65-F5344CB8AC3E}">
        <p14:creationId xmlns:p14="http://schemas.microsoft.com/office/powerpoint/2010/main" val="13411727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ctr" rtl="0" eaLnBrk="1" fontAlgn="base" hangingPunct="1">
        <a:spcBef>
          <a:spcPct val="0"/>
        </a:spcBef>
        <a:spcAft>
          <a:spcPct val="0"/>
        </a:spcAft>
        <a:defRPr sz="3200" b="1">
          <a:solidFill>
            <a:srgbClr val="FFFFFF"/>
          </a:solidFill>
          <a:latin typeface="+mj-lt"/>
          <a:ea typeface="+mj-ea"/>
          <a:cs typeface="+mj-cs"/>
        </a:defRPr>
      </a:lvl1pPr>
      <a:lvl2pPr algn="ctr" rtl="0" eaLnBrk="1" fontAlgn="base" hangingPunct="1">
        <a:spcBef>
          <a:spcPct val="0"/>
        </a:spcBef>
        <a:spcAft>
          <a:spcPct val="0"/>
        </a:spcAft>
        <a:defRPr sz="3200" b="1">
          <a:solidFill>
            <a:srgbClr val="FFFFFF"/>
          </a:solidFill>
          <a:latin typeface="Verdana" pitchFamily="34" charset="0"/>
        </a:defRPr>
      </a:lvl2pPr>
      <a:lvl3pPr algn="ctr" rtl="0" eaLnBrk="1" fontAlgn="base" hangingPunct="1">
        <a:spcBef>
          <a:spcPct val="0"/>
        </a:spcBef>
        <a:spcAft>
          <a:spcPct val="0"/>
        </a:spcAft>
        <a:defRPr sz="3200" b="1">
          <a:solidFill>
            <a:srgbClr val="FFFFFF"/>
          </a:solidFill>
          <a:latin typeface="Verdana" pitchFamily="34" charset="0"/>
        </a:defRPr>
      </a:lvl3pPr>
      <a:lvl4pPr algn="ctr" rtl="0" eaLnBrk="1" fontAlgn="base" hangingPunct="1">
        <a:spcBef>
          <a:spcPct val="0"/>
        </a:spcBef>
        <a:spcAft>
          <a:spcPct val="0"/>
        </a:spcAft>
        <a:defRPr sz="3200" b="1">
          <a:solidFill>
            <a:srgbClr val="FFFFFF"/>
          </a:solidFill>
          <a:latin typeface="Verdana" pitchFamily="34" charset="0"/>
        </a:defRPr>
      </a:lvl4pPr>
      <a:lvl5pPr algn="ctr" rtl="0" eaLnBrk="1" fontAlgn="base" hangingPunct="1">
        <a:spcBef>
          <a:spcPct val="0"/>
        </a:spcBef>
        <a:spcAft>
          <a:spcPct val="0"/>
        </a:spcAft>
        <a:defRPr sz="3200" b="1">
          <a:solidFill>
            <a:srgbClr val="FFFFFF"/>
          </a:solidFill>
          <a:latin typeface="Verdana" pitchFamily="34" charset="0"/>
        </a:defRPr>
      </a:lvl5pPr>
      <a:lvl6pPr marL="457200" algn="ctr" rtl="0" eaLnBrk="1" fontAlgn="base" hangingPunct="1">
        <a:spcBef>
          <a:spcPct val="0"/>
        </a:spcBef>
        <a:spcAft>
          <a:spcPct val="0"/>
        </a:spcAft>
        <a:defRPr sz="3200" b="1">
          <a:solidFill>
            <a:srgbClr val="FFFFFF"/>
          </a:solidFill>
          <a:latin typeface="Verdana" pitchFamily="34" charset="0"/>
        </a:defRPr>
      </a:lvl6pPr>
      <a:lvl7pPr marL="914400" algn="ctr" rtl="0" eaLnBrk="1" fontAlgn="base" hangingPunct="1">
        <a:spcBef>
          <a:spcPct val="0"/>
        </a:spcBef>
        <a:spcAft>
          <a:spcPct val="0"/>
        </a:spcAft>
        <a:defRPr sz="3200" b="1">
          <a:solidFill>
            <a:srgbClr val="FFFFFF"/>
          </a:solidFill>
          <a:latin typeface="Verdana" pitchFamily="34" charset="0"/>
        </a:defRPr>
      </a:lvl7pPr>
      <a:lvl8pPr marL="1371600" algn="ctr" rtl="0" eaLnBrk="1" fontAlgn="base" hangingPunct="1">
        <a:spcBef>
          <a:spcPct val="0"/>
        </a:spcBef>
        <a:spcAft>
          <a:spcPct val="0"/>
        </a:spcAft>
        <a:defRPr sz="3200" b="1">
          <a:solidFill>
            <a:srgbClr val="FFFFFF"/>
          </a:solidFill>
          <a:latin typeface="Verdana" pitchFamily="34" charset="0"/>
        </a:defRPr>
      </a:lvl8pPr>
      <a:lvl9pPr marL="1828800" algn="ctr"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A4961-2F4B-49F3-A180-D4749036A7B1}" type="datetime1">
              <a:rPr lang="tr-TR" smtClean="0"/>
              <a:t>23.09.2022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ibrahim DEVECİ İSG Büro Yöneticisi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4BD75-5545-40D7-866C-ACE5AFD1BB34}"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30192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12700" y="692150"/>
            <a:ext cx="9144000" cy="6165850"/>
            <a:chOff x="0" y="436"/>
            <a:chExt cx="5760" cy="3884"/>
          </a:xfrm>
        </p:grpSpPr>
        <p:sp>
          <p:nvSpPr>
            <p:cNvPr id="1040" name="Line 16"/>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1" name="Line 17"/>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2" name="Line 18"/>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3" name="Line 19"/>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4" name="Line 20"/>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5" name="Line 21"/>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6" name="Line 22"/>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7" name="Line 23"/>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8" name="Line 24"/>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9" name="Line 25"/>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0" name="Line 26"/>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1" name="Line 27"/>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2" name="Line 28"/>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3" name="Line 29"/>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4" name="Line 30"/>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5" name="Line 31"/>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6" name="Line 32"/>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7" name="Line 33"/>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8" name="Line 34"/>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9" name="Line 35"/>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0" name="Line 36"/>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1" name="Line 37"/>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2" name="Line 38"/>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3" name="Line 39"/>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4" name="Line 40"/>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5" name="Line 41"/>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6" name="Line 42"/>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7" name="Line 43"/>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8" name="Line 44"/>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9" name="Line 45"/>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0" name="Line 46"/>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1" name="Line 47"/>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2" name="Line 48"/>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1073" name="Group 49"/>
            <p:cNvGrpSpPr>
              <a:grpSpLocks/>
            </p:cNvGrpSpPr>
            <p:nvPr userDrawn="1"/>
          </p:nvGrpSpPr>
          <p:grpSpPr bwMode="auto">
            <a:xfrm>
              <a:off x="0" y="2063"/>
              <a:ext cx="5760" cy="1220"/>
              <a:chOff x="235" y="2750"/>
              <a:chExt cx="5241" cy="699"/>
            </a:xfrm>
          </p:grpSpPr>
          <p:sp>
            <p:nvSpPr>
              <p:cNvPr id="1074" name="Line 50"/>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5" name="Line 51"/>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6" name="Line 52"/>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7" name="Line 53"/>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78" name="Line 54"/>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9" name="Line 55"/>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0" name="Line 56"/>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1" name="Line 57"/>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2" name="Line 58"/>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3" name="Line 59"/>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4" name="Line 60"/>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5" name="Line 61"/>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6" name="Line 62"/>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87" name="Line 63"/>
          <p:cNvSpPr>
            <a:spLocks noChangeShapeType="1"/>
          </p:cNvSpPr>
          <p:nvPr/>
        </p:nvSpPr>
        <p:spPr bwMode="gray">
          <a:xfrm flipH="1">
            <a:off x="-12700" y="712788"/>
            <a:ext cx="233997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8" name="Line 64"/>
          <p:cNvSpPr>
            <a:spLocks noChangeShapeType="1"/>
          </p:cNvSpPr>
          <p:nvPr/>
        </p:nvSpPr>
        <p:spPr bwMode="gray">
          <a:xfrm flipH="1">
            <a:off x="-12700" y="712788"/>
            <a:ext cx="2339975" cy="3492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9" name="Line 65"/>
          <p:cNvSpPr>
            <a:spLocks noChangeShapeType="1"/>
          </p:cNvSpPr>
          <p:nvPr/>
        </p:nvSpPr>
        <p:spPr bwMode="gray">
          <a:xfrm flipH="1">
            <a:off x="-12700" y="692150"/>
            <a:ext cx="2339975" cy="1968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0" name="Line 66"/>
          <p:cNvSpPr>
            <a:spLocks noChangeShapeType="1"/>
          </p:cNvSpPr>
          <p:nvPr/>
        </p:nvSpPr>
        <p:spPr bwMode="gray">
          <a:xfrm>
            <a:off x="-12700" y="765175"/>
            <a:ext cx="914400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1" name="Freeform 67"/>
          <p:cNvSpPr>
            <a:spLocks/>
          </p:cNvSpPr>
          <p:nvPr/>
        </p:nvSpPr>
        <p:spPr bwMode="gray">
          <a:xfrm>
            <a:off x="-12700" y="0"/>
            <a:ext cx="9156700" cy="1600200"/>
          </a:xfrm>
          <a:custGeom>
            <a:avLst/>
            <a:gdLst>
              <a:gd name="T0" fmla="*/ 0 w 5768"/>
              <a:gd name="T1" fmla="*/ 0 h 1008"/>
              <a:gd name="T2" fmla="*/ 0 w 5768"/>
              <a:gd name="T3" fmla="*/ 688 h 1008"/>
              <a:gd name="T4" fmla="*/ 2008 w 5768"/>
              <a:gd name="T5" fmla="*/ 492 h 1008"/>
              <a:gd name="T6" fmla="*/ 5768 w 5768"/>
              <a:gd name="T7" fmla="*/ 1008 h 1008"/>
              <a:gd name="T8" fmla="*/ 5768 w 5768"/>
              <a:gd name="T9" fmla="*/ 0 h 1008"/>
              <a:gd name="T10" fmla="*/ 0 w 5768"/>
              <a:gd name="T11" fmla="*/ 0 h 1008"/>
            </a:gdLst>
            <a:ahLst/>
            <a:cxnLst>
              <a:cxn ang="0">
                <a:pos x="T0" y="T1"/>
              </a:cxn>
              <a:cxn ang="0">
                <a:pos x="T2" y="T3"/>
              </a:cxn>
              <a:cxn ang="0">
                <a:pos x="T4" y="T5"/>
              </a:cxn>
              <a:cxn ang="0">
                <a:pos x="T6" y="T7"/>
              </a:cxn>
              <a:cxn ang="0">
                <a:pos x="T8" y="T9"/>
              </a:cxn>
              <a:cxn ang="0">
                <a:pos x="T10" y="T11"/>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1092" name="Freeform 68"/>
          <p:cNvSpPr>
            <a:spLocks/>
          </p:cNvSpPr>
          <p:nvPr/>
        </p:nvSpPr>
        <p:spPr bwMode="gray">
          <a:xfrm>
            <a:off x="-12700" y="-12700"/>
            <a:ext cx="9156700" cy="1354138"/>
          </a:xfrm>
          <a:custGeom>
            <a:avLst/>
            <a:gdLst>
              <a:gd name="T0" fmla="*/ 0 w 5768"/>
              <a:gd name="T1" fmla="*/ 0 h 848"/>
              <a:gd name="T2" fmla="*/ 0 w 5768"/>
              <a:gd name="T3" fmla="*/ 767 h 848"/>
              <a:gd name="T4" fmla="*/ 2104 w 5768"/>
              <a:gd name="T5" fmla="*/ 448 h 848"/>
              <a:gd name="T6" fmla="*/ 5768 w 5768"/>
              <a:gd name="T7" fmla="*/ 848 h 848"/>
              <a:gd name="T8" fmla="*/ 5760 w 5768"/>
              <a:gd name="T9" fmla="*/ 8 h 848"/>
              <a:gd name="T10" fmla="*/ 0 w 5768"/>
              <a:gd name="T11" fmla="*/ 0 h 848"/>
            </a:gdLst>
            <a:ahLst/>
            <a:cxnLst>
              <a:cxn ang="0">
                <a:pos x="T0" y="T1"/>
              </a:cxn>
              <a:cxn ang="0">
                <a:pos x="T2" y="T3"/>
              </a:cxn>
              <a:cxn ang="0">
                <a:pos x="T4" y="T5"/>
              </a:cxn>
              <a:cxn ang="0">
                <a:pos x="T6" y="T7"/>
              </a:cxn>
              <a:cxn ang="0">
                <a:pos x="T8" y="T9"/>
              </a:cxn>
              <a:cxn ang="0">
                <a:pos x="T10" y="T11"/>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pic>
        <p:nvPicPr>
          <p:cNvPr id="1093" name="Picture 69" descr="figure07_o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00075" y="115888"/>
            <a:ext cx="1079500" cy="792162"/>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figure07_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2700" y="333375"/>
            <a:ext cx="1439863"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figure07_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174750" y="404813"/>
            <a:ext cx="649288" cy="5429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776288" y="1347788"/>
            <a:ext cx="775811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CEF453B-8565-4D11-8716-A3FA1CC0FA0C}" type="datetime1">
              <a:rPr lang="tr-TR" smtClean="0">
                <a:solidFill>
                  <a:srgbClr val="335338"/>
                </a:solidFill>
                <a:latin typeface="Arial" charset="0"/>
              </a:rPr>
              <a:t>23.09.2022</a:t>
            </a:fld>
            <a:endParaRPr lang="en-US">
              <a:solidFill>
                <a:srgbClr val="335338"/>
              </a:solidFill>
              <a:latin typeface="Arial" charset="0"/>
            </a:endParaRPr>
          </a:p>
        </p:txBody>
      </p:sp>
      <p:sp>
        <p:nvSpPr>
          <p:cNvPr id="1029" name="Rectangle 5"/>
          <p:cNvSpPr>
            <a:spLocks noGrp="1" noChangeArrowheads="1"/>
          </p:cNvSpPr>
          <p:nvPr>
            <p:ph type="ftr" sz="quarter" idx="3"/>
          </p:nvPr>
        </p:nvSpPr>
        <p:spPr bwMode="auto">
          <a:xfrm>
            <a:off x="3124200" y="642937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smtClean="0">
                <a:solidFill>
                  <a:srgbClr val="335338"/>
                </a:solidFill>
                <a:latin typeface="Arial" charset="0"/>
              </a:rPr>
              <a:t>ibrahim DEVECİ İSG Büro Yöneticisi</a:t>
            </a:r>
            <a:endParaRPr lang="en-US">
              <a:solidFill>
                <a:srgbClr val="335338"/>
              </a:solidFill>
              <a:latin typeface="Arial" charset="0"/>
            </a:endParaRPr>
          </a:p>
        </p:txBody>
      </p:sp>
      <p:sp>
        <p:nvSpPr>
          <p:cNvPr id="1030" name="Rectangle 6"/>
          <p:cNvSpPr>
            <a:spLocks noGrp="1" noChangeArrowheads="1"/>
          </p:cNvSpPr>
          <p:nvPr>
            <p:ph type="sldNum" sz="quarter" idx="4"/>
          </p:nvPr>
        </p:nvSpPr>
        <p:spPr bwMode="auto">
          <a:xfrm>
            <a:off x="6553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E2F86D6-BD21-4E28-8C4D-288ADC71C4A9}" type="slidenum">
              <a:rPr lang="en-US">
                <a:solidFill>
                  <a:srgbClr val="335338"/>
                </a:solidFill>
                <a:latin typeface="Arial" charset="0"/>
              </a:rPr>
              <a:pPr fontAlgn="base">
                <a:spcBef>
                  <a:spcPct val="0"/>
                </a:spcBef>
                <a:spcAft>
                  <a:spcPct val="0"/>
                </a:spcAft>
              </a:pPr>
              <a:t>‹#›</a:t>
            </a:fld>
            <a:endParaRPr lang="en-US">
              <a:solidFill>
                <a:srgbClr val="335338"/>
              </a:solidFill>
              <a:latin typeface="Arial" charset="0"/>
            </a:endParaRPr>
          </a:p>
        </p:txBody>
      </p:sp>
      <p:sp>
        <p:nvSpPr>
          <p:cNvPr id="1026" name="Rectangle 2"/>
          <p:cNvSpPr>
            <a:spLocks noGrp="1" noChangeArrowheads="1"/>
          </p:cNvSpPr>
          <p:nvPr>
            <p:ph type="title"/>
          </p:nvPr>
        </p:nvSpPr>
        <p:spPr bwMode="white">
          <a:xfrm>
            <a:off x="1485900" y="20955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Tree>
    <p:extLst>
      <p:ext uri="{BB962C8B-B14F-4D97-AF65-F5344CB8AC3E}">
        <p14:creationId xmlns:p14="http://schemas.microsoft.com/office/powerpoint/2010/main" val="134117272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ctr" rtl="0" eaLnBrk="1" fontAlgn="base" hangingPunct="1">
        <a:spcBef>
          <a:spcPct val="0"/>
        </a:spcBef>
        <a:spcAft>
          <a:spcPct val="0"/>
        </a:spcAft>
        <a:defRPr sz="3200" b="1">
          <a:solidFill>
            <a:srgbClr val="FFFFFF"/>
          </a:solidFill>
          <a:latin typeface="+mj-lt"/>
          <a:ea typeface="+mj-ea"/>
          <a:cs typeface="+mj-cs"/>
        </a:defRPr>
      </a:lvl1pPr>
      <a:lvl2pPr algn="ctr" rtl="0" eaLnBrk="1" fontAlgn="base" hangingPunct="1">
        <a:spcBef>
          <a:spcPct val="0"/>
        </a:spcBef>
        <a:spcAft>
          <a:spcPct val="0"/>
        </a:spcAft>
        <a:defRPr sz="3200" b="1">
          <a:solidFill>
            <a:srgbClr val="FFFFFF"/>
          </a:solidFill>
          <a:latin typeface="Verdana" pitchFamily="34" charset="0"/>
        </a:defRPr>
      </a:lvl2pPr>
      <a:lvl3pPr algn="ctr" rtl="0" eaLnBrk="1" fontAlgn="base" hangingPunct="1">
        <a:spcBef>
          <a:spcPct val="0"/>
        </a:spcBef>
        <a:spcAft>
          <a:spcPct val="0"/>
        </a:spcAft>
        <a:defRPr sz="3200" b="1">
          <a:solidFill>
            <a:srgbClr val="FFFFFF"/>
          </a:solidFill>
          <a:latin typeface="Verdana" pitchFamily="34" charset="0"/>
        </a:defRPr>
      </a:lvl3pPr>
      <a:lvl4pPr algn="ctr" rtl="0" eaLnBrk="1" fontAlgn="base" hangingPunct="1">
        <a:spcBef>
          <a:spcPct val="0"/>
        </a:spcBef>
        <a:spcAft>
          <a:spcPct val="0"/>
        </a:spcAft>
        <a:defRPr sz="3200" b="1">
          <a:solidFill>
            <a:srgbClr val="FFFFFF"/>
          </a:solidFill>
          <a:latin typeface="Verdana" pitchFamily="34" charset="0"/>
        </a:defRPr>
      </a:lvl4pPr>
      <a:lvl5pPr algn="ctr" rtl="0" eaLnBrk="1" fontAlgn="base" hangingPunct="1">
        <a:spcBef>
          <a:spcPct val="0"/>
        </a:spcBef>
        <a:spcAft>
          <a:spcPct val="0"/>
        </a:spcAft>
        <a:defRPr sz="3200" b="1">
          <a:solidFill>
            <a:srgbClr val="FFFFFF"/>
          </a:solidFill>
          <a:latin typeface="Verdana" pitchFamily="34" charset="0"/>
        </a:defRPr>
      </a:lvl5pPr>
      <a:lvl6pPr marL="457200" algn="ctr" rtl="0" eaLnBrk="1" fontAlgn="base" hangingPunct="1">
        <a:spcBef>
          <a:spcPct val="0"/>
        </a:spcBef>
        <a:spcAft>
          <a:spcPct val="0"/>
        </a:spcAft>
        <a:defRPr sz="3200" b="1">
          <a:solidFill>
            <a:srgbClr val="FFFFFF"/>
          </a:solidFill>
          <a:latin typeface="Verdana" pitchFamily="34" charset="0"/>
        </a:defRPr>
      </a:lvl6pPr>
      <a:lvl7pPr marL="914400" algn="ctr" rtl="0" eaLnBrk="1" fontAlgn="base" hangingPunct="1">
        <a:spcBef>
          <a:spcPct val="0"/>
        </a:spcBef>
        <a:spcAft>
          <a:spcPct val="0"/>
        </a:spcAft>
        <a:defRPr sz="3200" b="1">
          <a:solidFill>
            <a:srgbClr val="FFFFFF"/>
          </a:solidFill>
          <a:latin typeface="Verdana" pitchFamily="34" charset="0"/>
        </a:defRPr>
      </a:lvl7pPr>
      <a:lvl8pPr marL="1371600" algn="ctr" rtl="0" eaLnBrk="1" fontAlgn="base" hangingPunct="1">
        <a:spcBef>
          <a:spcPct val="0"/>
        </a:spcBef>
        <a:spcAft>
          <a:spcPct val="0"/>
        </a:spcAft>
        <a:defRPr sz="3200" b="1">
          <a:solidFill>
            <a:srgbClr val="FFFFFF"/>
          </a:solidFill>
          <a:latin typeface="Verdana" pitchFamily="34" charset="0"/>
        </a:defRPr>
      </a:lvl8pPr>
      <a:lvl9pPr marL="1828800" algn="ctr"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91955-2D02-48A7-9695-4AC69B6BAD4F}" type="datetime1">
              <a:rPr lang="tr-TR" smtClean="0"/>
              <a:t>23.09.2022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ibrahim DEVECİ İSG Büro Yöneticisi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38C1F-B339-4C8E-8B86-4841E2C4C5D6}" type="datetime1">
              <a:rPr lang="tr-TR" smtClean="0">
                <a:solidFill>
                  <a:prstClr val="black">
                    <a:tint val="75000"/>
                  </a:prstClr>
                </a:solidFill>
              </a:rPr>
              <a:t>23.09.2022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ibrahim DEVECİ İSG Büro Yöneticisi</a:t>
            </a: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630192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39" name="Group 15"/>
          <p:cNvGrpSpPr>
            <a:grpSpLocks/>
          </p:cNvGrpSpPr>
          <p:nvPr/>
        </p:nvGrpSpPr>
        <p:grpSpPr bwMode="auto">
          <a:xfrm>
            <a:off x="-12700" y="692150"/>
            <a:ext cx="9144000" cy="6165850"/>
            <a:chOff x="0" y="436"/>
            <a:chExt cx="5760" cy="3884"/>
          </a:xfrm>
        </p:grpSpPr>
        <p:sp>
          <p:nvSpPr>
            <p:cNvPr id="1040" name="Line 16"/>
            <p:cNvSpPr>
              <a:spLocks noChangeShapeType="1"/>
            </p:cNvSpPr>
            <p:nvPr userDrawn="1"/>
          </p:nvSpPr>
          <p:spPr bwMode="gray">
            <a:xfrm>
              <a:off x="1472" y="448"/>
              <a:ext cx="4288" cy="294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1" name="Line 17"/>
            <p:cNvSpPr>
              <a:spLocks noChangeShapeType="1"/>
            </p:cNvSpPr>
            <p:nvPr userDrawn="1"/>
          </p:nvSpPr>
          <p:spPr bwMode="gray">
            <a:xfrm>
              <a:off x="1472" y="448"/>
              <a:ext cx="4288" cy="347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2" name="Line 18"/>
            <p:cNvSpPr>
              <a:spLocks noChangeShapeType="1"/>
            </p:cNvSpPr>
            <p:nvPr userDrawn="1"/>
          </p:nvSpPr>
          <p:spPr bwMode="gray">
            <a:xfrm>
              <a:off x="1472" y="448"/>
              <a:ext cx="406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3" name="Line 19"/>
            <p:cNvSpPr>
              <a:spLocks noChangeShapeType="1"/>
            </p:cNvSpPr>
            <p:nvPr userDrawn="1"/>
          </p:nvSpPr>
          <p:spPr bwMode="gray">
            <a:xfrm>
              <a:off x="1472" y="448"/>
              <a:ext cx="340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4" name="Line 20"/>
            <p:cNvSpPr>
              <a:spLocks noChangeShapeType="1"/>
            </p:cNvSpPr>
            <p:nvPr userDrawn="1"/>
          </p:nvSpPr>
          <p:spPr bwMode="gray">
            <a:xfrm>
              <a:off x="1472" y="448"/>
              <a:ext cx="2787"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5" name="Line 21"/>
            <p:cNvSpPr>
              <a:spLocks noChangeShapeType="1"/>
            </p:cNvSpPr>
            <p:nvPr userDrawn="1"/>
          </p:nvSpPr>
          <p:spPr bwMode="gray">
            <a:xfrm>
              <a:off x="1472" y="448"/>
              <a:ext cx="216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6" name="Line 22"/>
            <p:cNvSpPr>
              <a:spLocks noChangeShapeType="1"/>
            </p:cNvSpPr>
            <p:nvPr userDrawn="1"/>
          </p:nvSpPr>
          <p:spPr bwMode="gray">
            <a:xfrm>
              <a:off x="1472" y="448"/>
              <a:ext cx="1612"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7" name="Line 23"/>
            <p:cNvSpPr>
              <a:spLocks noChangeShapeType="1"/>
            </p:cNvSpPr>
            <p:nvPr userDrawn="1"/>
          </p:nvSpPr>
          <p:spPr bwMode="gray">
            <a:xfrm>
              <a:off x="1472" y="448"/>
              <a:ext cx="1065"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8" name="Line 24"/>
            <p:cNvSpPr>
              <a:spLocks noChangeShapeType="1"/>
            </p:cNvSpPr>
            <p:nvPr userDrawn="1"/>
          </p:nvSpPr>
          <p:spPr bwMode="gray">
            <a:xfrm>
              <a:off x="1472" y="448"/>
              <a:ext cx="514"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49" name="Line 25"/>
            <p:cNvSpPr>
              <a:spLocks noChangeShapeType="1"/>
            </p:cNvSpPr>
            <p:nvPr userDrawn="1"/>
          </p:nvSpPr>
          <p:spPr bwMode="gray">
            <a:xfrm>
              <a:off x="1472" y="448"/>
              <a:ext cx="0" cy="3872"/>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0" name="Line 26"/>
            <p:cNvSpPr>
              <a:spLocks noChangeShapeType="1"/>
            </p:cNvSpPr>
            <p:nvPr userDrawn="1"/>
          </p:nvSpPr>
          <p:spPr bwMode="gray">
            <a:xfrm>
              <a:off x="1472" y="448"/>
              <a:ext cx="4288" cy="254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1" name="Line 27"/>
            <p:cNvSpPr>
              <a:spLocks noChangeShapeType="1"/>
            </p:cNvSpPr>
            <p:nvPr userDrawn="1"/>
          </p:nvSpPr>
          <p:spPr bwMode="gray">
            <a:xfrm>
              <a:off x="1472" y="448"/>
              <a:ext cx="4288" cy="219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2" name="Line 28"/>
            <p:cNvSpPr>
              <a:spLocks noChangeShapeType="1"/>
            </p:cNvSpPr>
            <p:nvPr userDrawn="1"/>
          </p:nvSpPr>
          <p:spPr bwMode="gray">
            <a:xfrm>
              <a:off x="1472" y="448"/>
              <a:ext cx="4288" cy="189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3" name="Line 29"/>
            <p:cNvSpPr>
              <a:spLocks noChangeShapeType="1"/>
            </p:cNvSpPr>
            <p:nvPr userDrawn="1"/>
          </p:nvSpPr>
          <p:spPr bwMode="gray">
            <a:xfrm>
              <a:off x="1472" y="448"/>
              <a:ext cx="4288" cy="158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4" name="Line 30"/>
            <p:cNvSpPr>
              <a:spLocks noChangeShapeType="1"/>
            </p:cNvSpPr>
            <p:nvPr userDrawn="1"/>
          </p:nvSpPr>
          <p:spPr bwMode="gray">
            <a:xfrm>
              <a:off x="1515" y="462"/>
              <a:ext cx="4245" cy="130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5" name="Line 31"/>
            <p:cNvSpPr>
              <a:spLocks noChangeShapeType="1"/>
            </p:cNvSpPr>
            <p:nvPr userDrawn="1"/>
          </p:nvSpPr>
          <p:spPr bwMode="gray">
            <a:xfrm>
              <a:off x="1472" y="448"/>
              <a:ext cx="4288" cy="10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6" name="Line 32"/>
            <p:cNvSpPr>
              <a:spLocks noChangeShapeType="1"/>
            </p:cNvSpPr>
            <p:nvPr userDrawn="1"/>
          </p:nvSpPr>
          <p:spPr bwMode="gray">
            <a:xfrm>
              <a:off x="1472" y="448"/>
              <a:ext cx="4288" cy="83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7" name="Line 33"/>
            <p:cNvSpPr>
              <a:spLocks noChangeShapeType="1"/>
            </p:cNvSpPr>
            <p:nvPr userDrawn="1"/>
          </p:nvSpPr>
          <p:spPr bwMode="gray">
            <a:xfrm>
              <a:off x="1472" y="448"/>
              <a:ext cx="4288" cy="613"/>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8" name="Line 34"/>
            <p:cNvSpPr>
              <a:spLocks noChangeShapeType="1"/>
            </p:cNvSpPr>
            <p:nvPr userDrawn="1"/>
          </p:nvSpPr>
          <p:spPr bwMode="gray">
            <a:xfrm>
              <a:off x="1472" y="448"/>
              <a:ext cx="4288" cy="43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59" name="Line 35"/>
            <p:cNvSpPr>
              <a:spLocks noChangeShapeType="1"/>
            </p:cNvSpPr>
            <p:nvPr userDrawn="1"/>
          </p:nvSpPr>
          <p:spPr bwMode="gray">
            <a:xfrm>
              <a:off x="1472" y="448"/>
              <a:ext cx="4288" cy="25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0" name="Line 36"/>
            <p:cNvSpPr>
              <a:spLocks noChangeShapeType="1"/>
            </p:cNvSpPr>
            <p:nvPr userDrawn="1"/>
          </p:nvSpPr>
          <p:spPr bwMode="gray">
            <a:xfrm>
              <a:off x="1472" y="448"/>
              <a:ext cx="4288" cy="13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1" name="Line 37"/>
            <p:cNvSpPr>
              <a:spLocks noChangeShapeType="1"/>
            </p:cNvSpPr>
            <p:nvPr userDrawn="1"/>
          </p:nvSpPr>
          <p:spPr bwMode="gray">
            <a:xfrm flipH="1">
              <a:off x="0" y="449"/>
              <a:ext cx="147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2" name="Line 38"/>
            <p:cNvSpPr>
              <a:spLocks noChangeShapeType="1"/>
            </p:cNvSpPr>
            <p:nvPr userDrawn="1"/>
          </p:nvSpPr>
          <p:spPr bwMode="gray">
            <a:xfrm flipH="1">
              <a:off x="0" y="436"/>
              <a:ext cx="1474" cy="251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3" name="Line 39"/>
            <p:cNvSpPr>
              <a:spLocks noChangeShapeType="1"/>
            </p:cNvSpPr>
            <p:nvPr userDrawn="1"/>
          </p:nvSpPr>
          <p:spPr bwMode="gray">
            <a:xfrm flipH="1">
              <a:off x="0" y="462"/>
              <a:ext cx="1461" cy="346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4" name="Line 40"/>
            <p:cNvSpPr>
              <a:spLocks noChangeShapeType="1"/>
            </p:cNvSpPr>
            <p:nvPr userDrawn="1"/>
          </p:nvSpPr>
          <p:spPr bwMode="gray">
            <a:xfrm flipH="1">
              <a:off x="249" y="463"/>
              <a:ext cx="1215"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5" name="Line 41"/>
            <p:cNvSpPr>
              <a:spLocks noChangeShapeType="1"/>
            </p:cNvSpPr>
            <p:nvPr userDrawn="1"/>
          </p:nvSpPr>
          <p:spPr bwMode="gray">
            <a:xfrm flipH="1">
              <a:off x="657" y="472"/>
              <a:ext cx="808" cy="3848"/>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6" name="Line 42"/>
            <p:cNvSpPr>
              <a:spLocks noChangeShapeType="1"/>
            </p:cNvSpPr>
            <p:nvPr userDrawn="1"/>
          </p:nvSpPr>
          <p:spPr bwMode="gray">
            <a:xfrm flipH="1">
              <a:off x="1066" y="463"/>
              <a:ext cx="404" cy="385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7" name="Line 43"/>
            <p:cNvSpPr>
              <a:spLocks noChangeShapeType="1"/>
            </p:cNvSpPr>
            <p:nvPr userDrawn="1"/>
          </p:nvSpPr>
          <p:spPr bwMode="gray">
            <a:xfrm flipH="1">
              <a:off x="0" y="436"/>
              <a:ext cx="1474" cy="1875"/>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8" name="Line 44"/>
            <p:cNvSpPr>
              <a:spLocks noChangeShapeType="1"/>
            </p:cNvSpPr>
            <p:nvPr userDrawn="1"/>
          </p:nvSpPr>
          <p:spPr bwMode="gray">
            <a:xfrm flipH="1">
              <a:off x="0" y="466"/>
              <a:ext cx="1447" cy="132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69" name="Line 45"/>
            <p:cNvSpPr>
              <a:spLocks noChangeShapeType="1"/>
            </p:cNvSpPr>
            <p:nvPr userDrawn="1"/>
          </p:nvSpPr>
          <p:spPr bwMode="gray">
            <a:xfrm flipH="1">
              <a:off x="0" y="449"/>
              <a:ext cx="1474" cy="89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0" name="Line 46"/>
            <p:cNvSpPr>
              <a:spLocks noChangeShapeType="1"/>
            </p:cNvSpPr>
            <p:nvPr userDrawn="1"/>
          </p:nvSpPr>
          <p:spPr bwMode="gray">
            <a:xfrm flipH="1">
              <a:off x="0" y="471"/>
              <a:ext cx="1435" cy="50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1" name="Line 47"/>
            <p:cNvSpPr>
              <a:spLocks noChangeShapeType="1"/>
            </p:cNvSpPr>
            <p:nvPr userDrawn="1"/>
          </p:nvSpPr>
          <p:spPr bwMode="gray">
            <a:xfrm flipH="1">
              <a:off x="0" y="463"/>
              <a:ext cx="1464" cy="206"/>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2" name="Line 48"/>
            <p:cNvSpPr>
              <a:spLocks noChangeShapeType="1"/>
            </p:cNvSpPr>
            <p:nvPr userDrawn="1"/>
          </p:nvSpPr>
          <p:spPr bwMode="gray">
            <a:xfrm flipH="1">
              <a:off x="0" y="436"/>
              <a:ext cx="1474" cy="124"/>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nvGrpSpPr>
            <p:cNvPr id="1073" name="Group 49"/>
            <p:cNvGrpSpPr>
              <a:grpSpLocks/>
            </p:cNvGrpSpPr>
            <p:nvPr userDrawn="1"/>
          </p:nvGrpSpPr>
          <p:grpSpPr bwMode="auto">
            <a:xfrm>
              <a:off x="0" y="2063"/>
              <a:ext cx="5760" cy="1220"/>
              <a:chOff x="235" y="2750"/>
              <a:chExt cx="5241" cy="699"/>
            </a:xfrm>
          </p:grpSpPr>
          <p:sp>
            <p:nvSpPr>
              <p:cNvPr id="1074" name="Line 50"/>
              <p:cNvSpPr>
                <a:spLocks noChangeShapeType="1"/>
              </p:cNvSpPr>
              <p:nvPr/>
            </p:nvSpPr>
            <p:spPr bwMode="gray">
              <a:xfrm>
                <a:off x="235" y="3449"/>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5" name="Line 51"/>
              <p:cNvSpPr>
                <a:spLocks noChangeShapeType="1"/>
              </p:cNvSpPr>
              <p:nvPr/>
            </p:nvSpPr>
            <p:spPr bwMode="gray">
              <a:xfrm>
                <a:off x="235" y="3191"/>
                <a:ext cx="5241"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6" name="Line 52"/>
              <p:cNvSpPr>
                <a:spLocks noChangeShapeType="1"/>
              </p:cNvSpPr>
              <p:nvPr/>
            </p:nvSpPr>
            <p:spPr bwMode="gray">
              <a:xfrm>
                <a:off x="235" y="2958"/>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7" name="Line 53"/>
              <p:cNvSpPr>
                <a:spLocks noChangeShapeType="1"/>
              </p:cNvSpPr>
              <p:nvPr/>
            </p:nvSpPr>
            <p:spPr bwMode="gray">
              <a:xfrm>
                <a:off x="235" y="2750"/>
                <a:ext cx="5239"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78" name="Line 54"/>
            <p:cNvSpPr>
              <a:spLocks noChangeShapeType="1"/>
            </p:cNvSpPr>
            <p:nvPr userDrawn="1"/>
          </p:nvSpPr>
          <p:spPr bwMode="gray">
            <a:xfrm>
              <a:off x="0" y="1753"/>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79" name="Line 55"/>
            <p:cNvSpPr>
              <a:spLocks noChangeShapeType="1"/>
            </p:cNvSpPr>
            <p:nvPr userDrawn="1"/>
          </p:nvSpPr>
          <p:spPr bwMode="gray">
            <a:xfrm flipV="1">
              <a:off x="0" y="1455"/>
              <a:ext cx="5760" cy="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0" name="Line 56"/>
            <p:cNvSpPr>
              <a:spLocks noChangeShapeType="1"/>
            </p:cNvSpPr>
            <p:nvPr userDrawn="1"/>
          </p:nvSpPr>
          <p:spPr bwMode="gray">
            <a:xfrm>
              <a:off x="0" y="1182"/>
              <a:ext cx="5760" cy="9"/>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1" name="Line 57"/>
            <p:cNvSpPr>
              <a:spLocks noChangeShapeType="1"/>
            </p:cNvSpPr>
            <p:nvPr userDrawn="1"/>
          </p:nvSpPr>
          <p:spPr bwMode="gray">
            <a:xfrm>
              <a:off x="0" y="965"/>
              <a:ext cx="5734"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2" name="Line 58"/>
            <p:cNvSpPr>
              <a:spLocks noChangeShapeType="1"/>
            </p:cNvSpPr>
            <p:nvPr userDrawn="1"/>
          </p:nvSpPr>
          <p:spPr bwMode="gray">
            <a:xfrm flipV="1">
              <a:off x="0" y="780"/>
              <a:ext cx="5760" cy="11"/>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3" name="Line 59"/>
            <p:cNvSpPr>
              <a:spLocks noChangeShapeType="1"/>
            </p:cNvSpPr>
            <p:nvPr userDrawn="1"/>
          </p:nvSpPr>
          <p:spPr bwMode="gray">
            <a:xfrm>
              <a:off x="0" y="661"/>
              <a:ext cx="5760" cy="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4" name="Line 60"/>
            <p:cNvSpPr>
              <a:spLocks noChangeShapeType="1"/>
            </p:cNvSpPr>
            <p:nvPr userDrawn="1"/>
          </p:nvSpPr>
          <p:spPr bwMode="gray">
            <a:xfrm flipV="1">
              <a:off x="0" y="558"/>
              <a:ext cx="5760" cy="17"/>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5" name="Line 61"/>
            <p:cNvSpPr>
              <a:spLocks noChangeShapeType="1"/>
            </p:cNvSpPr>
            <p:nvPr userDrawn="1"/>
          </p:nvSpPr>
          <p:spPr bwMode="gray">
            <a:xfrm>
              <a:off x="25" y="521"/>
              <a:ext cx="573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6" name="Line 62"/>
            <p:cNvSpPr>
              <a:spLocks noChangeShapeType="1"/>
            </p:cNvSpPr>
            <p:nvPr userDrawn="1"/>
          </p:nvSpPr>
          <p:spPr bwMode="gray">
            <a:xfrm>
              <a:off x="0" y="482"/>
              <a:ext cx="576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grpSp>
      <p:sp>
        <p:nvSpPr>
          <p:cNvPr id="1087" name="Line 63"/>
          <p:cNvSpPr>
            <a:spLocks noChangeShapeType="1"/>
          </p:cNvSpPr>
          <p:nvPr/>
        </p:nvSpPr>
        <p:spPr bwMode="gray">
          <a:xfrm flipH="1">
            <a:off x="-12700" y="712788"/>
            <a:ext cx="2339975"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8" name="Line 64"/>
          <p:cNvSpPr>
            <a:spLocks noChangeShapeType="1"/>
          </p:cNvSpPr>
          <p:nvPr/>
        </p:nvSpPr>
        <p:spPr bwMode="gray">
          <a:xfrm flipH="1">
            <a:off x="-12700" y="712788"/>
            <a:ext cx="2339975" cy="3492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89" name="Line 65"/>
          <p:cNvSpPr>
            <a:spLocks noChangeShapeType="1"/>
          </p:cNvSpPr>
          <p:nvPr/>
        </p:nvSpPr>
        <p:spPr bwMode="gray">
          <a:xfrm flipH="1">
            <a:off x="-12700" y="692150"/>
            <a:ext cx="2339975" cy="19685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0" name="Line 66"/>
          <p:cNvSpPr>
            <a:spLocks noChangeShapeType="1"/>
          </p:cNvSpPr>
          <p:nvPr/>
        </p:nvSpPr>
        <p:spPr bwMode="gray">
          <a:xfrm>
            <a:off x="-12700" y="765175"/>
            <a:ext cx="9144000" cy="0"/>
          </a:xfrm>
          <a:prstGeom prst="line">
            <a:avLst/>
          </a:prstGeom>
          <a:noFill/>
          <a:ln w="3175">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335338"/>
              </a:solidFill>
              <a:latin typeface="Arial" charset="0"/>
            </a:endParaRPr>
          </a:p>
        </p:txBody>
      </p:sp>
      <p:sp>
        <p:nvSpPr>
          <p:cNvPr id="1091" name="Freeform 67"/>
          <p:cNvSpPr>
            <a:spLocks/>
          </p:cNvSpPr>
          <p:nvPr/>
        </p:nvSpPr>
        <p:spPr bwMode="gray">
          <a:xfrm>
            <a:off x="-12700" y="0"/>
            <a:ext cx="9156700" cy="1600200"/>
          </a:xfrm>
          <a:custGeom>
            <a:avLst/>
            <a:gdLst>
              <a:gd name="T0" fmla="*/ 0 w 5768"/>
              <a:gd name="T1" fmla="*/ 0 h 1008"/>
              <a:gd name="T2" fmla="*/ 0 w 5768"/>
              <a:gd name="T3" fmla="*/ 688 h 1008"/>
              <a:gd name="T4" fmla="*/ 2008 w 5768"/>
              <a:gd name="T5" fmla="*/ 492 h 1008"/>
              <a:gd name="T6" fmla="*/ 5768 w 5768"/>
              <a:gd name="T7" fmla="*/ 1008 h 1008"/>
              <a:gd name="T8" fmla="*/ 5768 w 5768"/>
              <a:gd name="T9" fmla="*/ 0 h 1008"/>
              <a:gd name="T10" fmla="*/ 0 w 5768"/>
              <a:gd name="T11" fmla="*/ 0 h 1008"/>
            </a:gdLst>
            <a:ahLst/>
            <a:cxnLst>
              <a:cxn ang="0">
                <a:pos x="T0" y="T1"/>
              </a:cxn>
              <a:cxn ang="0">
                <a:pos x="T2" y="T3"/>
              </a:cxn>
              <a:cxn ang="0">
                <a:pos x="T4" y="T5"/>
              </a:cxn>
              <a:cxn ang="0">
                <a:pos x="T6" y="T7"/>
              </a:cxn>
              <a:cxn ang="0">
                <a:pos x="T8" y="T9"/>
              </a:cxn>
              <a:cxn ang="0">
                <a:pos x="T10" y="T11"/>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sp>
        <p:nvSpPr>
          <p:cNvPr id="1092" name="Freeform 68"/>
          <p:cNvSpPr>
            <a:spLocks/>
          </p:cNvSpPr>
          <p:nvPr/>
        </p:nvSpPr>
        <p:spPr bwMode="gray">
          <a:xfrm>
            <a:off x="-12700" y="-12700"/>
            <a:ext cx="9156700" cy="1354138"/>
          </a:xfrm>
          <a:custGeom>
            <a:avLst/>
            <a:gdLst>
              <a:gd name="T0" fmla="*/ 0 w 5768"/>
              <a:gd name="T1" fmla="*/ 0 h 848"/>
              <a:gd name="T2" fmla="*/ 0 w 5768"/>
              <a:gd name="T3" fmla="*/ 767 h 848"/>
              <a:gd name="T4" fmla="*/ 2104 w 5768"/>
              <a:gd name="T5" fmla="*/ 448 h 848"/>
              <a:gd name="T6" fmla="*/ 5768 w 5768"/>
              <a:gd name="T7" fmla="*/ 848 h 848"/>
              <a:gd name="T8" fmla="*/ 5760 w 5768"/>
              <a:gd name="T9" fmla="*/ 8 h 848"/>
              <a:gd name="T10" fmla="*/ 0 w 5768"/>
              <a:gd name="T11" fmla="*/ 0 h 848"/>
            </a:gdLst>
            <a:ahLst/>
            <a:cxnLst>
              <a:cxn ang="0">
                <a:pos x="T0" y="T1"/>
              </a:cxn>
              <a:cxn ang="0">
                <a:pos x="T2" y="T3"/>
              </a:cxn>
              <a:cxn ang="0">
                <a:pos x="T4" y="T5"/>
              </a:cxn>
              <a:cxn ang="0">
                <a:pos x="T6" y="T7"/>
              </a:cxn>
              <a:cxn ang="0">
                <a:pos x="T8" y="T9"/>
              </a:cxn>
              <a:cxn ang="0">
                <a:pos x="T10" y="T11"/>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r-TR">
              <a:solidFill>
                <a:srgbClr val="335338"/>
              </a:solidFill>
              <a:latin typeface="Arial" charset="0"/>
            </a:endParaRPr>
          </a:p>
        </p:txBody>
      </p:sp>
      <p:pic>
        <p:nvPicPr>
          <p:cNvPr id="1093" name="Picture 69" descr="figure07_o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00075" y="115888"/>
            <a:ext cx="1079500" cy="792162"/>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figure07_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12700" y="333375"/>
            <a:ext cx="1439863"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figure07_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174750" y="404813"/>
            <a:ext cx="649288" cy="54292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776288" y="1347788"/>
            <a:ext cx="775811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457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97DE6B7F-0C9C-4FFC-BA81-CA9054A4B934}" type="datetime1">
              <a:rPr lang="tr-TR" smtClean="0">
                <a:solidFill>
                  <a:srgbClr val="335338"/>
                </a:solidFill>
                <a:latin typeface="Arial" charset="0"/>
              </a:rPr>
              <a:t>23.09.2022</a:t>
            </a:fld>
            <a:endParaRPr lang="en-US">
              <a:solidFill>
                <a:srgbClr val="335338"/>
              </a:solidFill>
              <a:latin typeface="Arial" charset="0"/>
            </a:endParaRPr>
          </a:p>
        </p:txBody>
      </p:sp>
      <p:sp>
        <p:nvSpPr>
          <p:cNvPr id="1029" name="Rectangle 5"/>
          <p:cNvSpPr>
            <a:spLocks noGrp="1" noChangeArrowheads="1"/>
          </p:cNvSpPr>
          <p:nvPr>
            <p:ph type="ftr" sz="quarter" idx="3"/>
          </p:nvPr>
        </p:nvSpPr>
        <p:spPr bwMode="auto">
          <a:xfrm>
            <a:off x="3124200" y="642937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smtClean="0">
                <a:solidFill>
                  <a:srgbClr val="335338"/>
                </a:solidFill>
                <a:latin typeface="Arial" charset="0"/>
              </a:rPr>
              <a:t>ibrahim DEVECİ İSG Büro Yöneticisi</a:t>
            </a:r>
            <a:endParaRPr lang="en-US">
              <a:solidFill>
                <a:srgbClr val="335338"/>
              </a:solidFill>
              <a:latin typeface="Arial" charset="0"/>
            </a:endParaRPr>
          </a:p>
        </p:txBody>
      </p:sp>
      <p:sp>
        <p:nvSpPr>
          <p:cNvPr id="1030" name="Rectangle 6"/>
          <p:cNvSpPr>
            <a:spLocks noGrp="1" noChangeArrowheads="1"/>
          </p:cNvSpPr>
          <p:nvPr>
            <p:ph type="sldNum" sz="quarter" idx="4"/>
          </p:nvPr>
        </p:nvSpPr>
        <p:spPr bwMode="auto">
          <a:xfrm>
            <a:off x="6553200" y="642937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E2F86D6-BD21-4E28-8C4D-288ADC71C4A9}" type="slidenum">
              <a:rPr lang="en-US">
                <a:solidFill>
                  <a:srgbClr val="335338"/>
                </a:solidFill>
                <a:latin typeface="Arial" charset="0"/>
              </a:rPr>
              <a:pPr fontAlgn="base">
                <a:spcBef>
                  <a:spcPct val="0"/>
                </a:spcBef>
                <a:spcAft>
                  <a:spcPct val="0"/>
                </a:spcAft>
              </a:pPr>
              <a:t>‹#›</a:t>
            </a:fld>
            <a:endParaRPr lang="en-US">
              <a:solidFill>
                <a:srgbClr val="335338"/>
              </a:solidFill>
              <a:latin typeface="Arial" charset="0"/>
            </a:endParaRPr>
          </a:p>
        </p:txBody>
      </p:sp>
      <p:sp>
        <p:nvSpPr>
          <p:cNvPr id="1026" name="Rectangle 2"/>
          <p:cNvSpPr>
            <a:spLocks noGrp="1" noChangeArrowheads="1"/>
          </p:cNvSpPr>
          <p:nvPr>
            <p:ph type="title"/>
          </p:nvPr>
        </p:nvSpPr>
        <p:spPr bwMode="white">
          <a:xfrm>
            <a:off x="1485900" y="20955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Tree>
    <p:extLst>
      <p:ext uri="{BB962C8B-B14F-4D97-AF65-F5344CB8AC3E}">
        <p14:creationId xmlns:p14="http://schemas.microsoft.com/office/powerpoint/2010/main" val="134117272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hdr="0" ftr="0" dt="0"/>
  <p:txStyles>
    <p:titleStyle>
      <a:lvl1pPr algn="ctr" rtl="0" eaLnBrk="1" fontAlgn="base" hangingPunct="1">
        <a:spcBef>
          <a:spcPct val="0"/>
        </a:spcBef>
        <a:spcAft>
          <a:spcPct val="0"/>
        </a:spcAft>
        <a:defRPr sz="3200" b="1">
          <a:solidFill>
            <a:srgbClr val="FFFFFF"/>
          </a:solidFill>
          <a:latin typeface="+mj-lt"/>
          <a:ea typeface="+mj-ea"/>
          <a:cs typeface="+mj-cs"/>
        </a:defRPr>
      </a:lvl1pPr>
      <a:lvl2pPr algn="ctr" rtl="0" eaLnBrk="1" fontAlgn="base" hangingPunct="1">
        <a:spcBef>
          <a:spcPct val="0"/>
        </a:spcBef>
        <a:spcAft>
          <a:spcPct val="0"/>
        </a:spcAft>
        <a:defRPr sz="3200" b="1">
          <a:solidFill>
            <a:srgbClr val="FFFFFF"/>
          </a:solidFill>
          <a:latin typeface="Verdana" pitchFamily="34" charset="0"/>
        </a:defRPr>
      </a:lvl2pPr>
      <a:lvl3pPr algn="ctr" rtl="0" eaLnBrk="1" fontAlgn="base" hangingPunct="1">
        <a:spcBef>
          <a:spcPct val="0"/>
        </a:spcBef>
        <a:spcAft>
          <a:spcPct val="0"/>
        </a:spcAft>
        <a:defRPr sz="3200" b="1">
          <a:solidFill>
            <a:srgbClr val="FFFFFF"/>
          </a:solidFill>
          <a:latin typeface="Verdana" pitchFamily="34" charset="0"/>
        </a:defRPr>
      </a:lvl3pPr>
      <a:lvl4pPr algn="ctr" rtl="0" eaLnBrk="1" fontAlgn="base" hangingPunct="1">
        <a:spcBef>
          <a:spcPct val="0"/>
        </a:spcBef>
        <a:spcAft>
          <a:spcPct val="0"/>
        </a:spcAft>
        <a:defRPr sz="3200" b="1">
          <a:solidFill>
            <a:srgbClr val="FFFFFF"/>
          </a:solidFill>
          <a:latin typeface="Verdana" pitchFamily="34" charset="0"/>
        </a:defRPr>
      </a:lvl4pPr>
      <a:lvl5pPr algn="ctr" rtl="0" eaLnBrk="1" fontAlgn="base" hangingPunct="1">
        <a:spcBef>
          <a:spcPct val="0"/>
        </a:spcBef>
        <a:spcAft>
          <a:spcPct val="0"/>
        </a:spcAft>
        <a:defRPr sz="3200" b="1">
          <a:solidFill>
            <a:srgbClr val="FFFFFF"/>
          </a:solidFill>
          <a:latin typeface="Verdana" pitchFamily="34" charset="0"/>
        </a:defRPr>
      </a:lvl5pPr>
      <a:lvl6pPr marL="457200" algn="ctr" rtl="0" eaLnBrk="1" fontAlgn="base" hangingPunct="1">
        <a:spcBef>
          <a:spcPct val="0"/>
        </a:spcBef>
        <a:spcAft>
          <a:spcPct val="0"/>
        </a:spcAft>
        <a:defRPr sz="3200" b="1">
          <a:solidFill>
            <a:srgbClr val="FFFFFF"/>
          </a:solidFill>
          <a:latin typeface="Verdana" pitchFamily="34" charset="0"/>
        </a:defRPr>
      </a:lvl6pPr>
      <a:lvl7pPr marL="914400" algn="ctr" rtl="0" eaLnBrk="1" fontAlgn="base" hangingPunct="1">
        <a:spcBef>
          <a:spcPct val="0"/>
        </a:spcBef>
        <a:spcAft>
          <a:spcPct val="0"/>
        </a:spcAft>
        <a:defRPr sz="3200" b="1">
          <a:solidFill>
            <a:srgbClr val="FFFFFF"/>
          </a:solidFill>
          <a:latin typeface="Verdana" pitchFamily="34" charset="0"/>
        </a:defRPr>
      </a:lvl7pPr>
      <a:lvl8pPr marL="1371600" algn="ctr" rtl="0" eaLnBrk="1" fontAlgn="base" hangingPunct="1">
        <a:spcBef>
          <a:spcPct val="0"/>
        </a:spcBef>
        <a:spcAft>
          <a:spcPct val="0"/>
        </a:spcAft>
        <a:defRPr sz="3200" b="1">
          <a:solidFill>
            <a:srgbClr val="FFFFFF"/>
          </a:solidFill>
          <a:latin typeface="Verdana" pitchFamily="34" charset="0"/>
        </a:defRPr>
      </a:lvl8pPr>
      <a:lvl9pPr marL="1828800" algn="ctr" rtl="0" eaLnBrk="1" fontAlgn="base" hangingPunct="1">
        <a:spcBef>
          <a:spcPct val="0"/>
        </a:spcBef>
        <a:spcAft>
          <a:spcPct val="0"/>
        </a:spcAft>
        <a:defRPr sz="3200" b="1">
          <a:solidFill>
            <a:srgbClr val="FFFFF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2" Type="http://schemas.openxmlformats.org/officeDocument/2006/relationships/hyperlink" Target="http://okulsagligi.meb.gov.tr/www/okul-sagligi-hizmetleri-isbirligi-protokolu-okulda-sagligin-korunmasi-ve-gelistirilmesi-programi-uygulama-kilavuzu/icerik/50prettyPhoto" TargetMode="Externa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4.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4.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hyperlink" Target="belgeler/47.docx" TargetMode="External"/><Relationship Id="rId2" Type="http://schemas.openxmlformats.org/officeDocument/2006/relationships/hyperlink" Target="belgeler/46.docx" TargetMode="External"/><Relationship Id="rId1" Type="http://schemas.openxmlformats.org/officeDocument/2006/relationships/slideLayout" Target="../slideLayouts/slideLayout104.xml"/><Relationship Id="rId4" Type="http://schemas.openxmlformats.org/officeDocument/2006/relationships/hyperlink" Target="belgeler/48.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6.xml.rels><?xml version="1.0" encoding="UTF-8" standalone="yes"?>
<Relationships xmlns="http://schemas.openxmlformats.org/package/2006/relationships"><Relationship Id="rId2" Type="http://schemas.openxmlformats.org/officeDocument/2006/relationships/hyperlink" Target="http://mersin.meb.gov.tr/www/is-sagligi-ve-guvenligi-ic-yonergesi/icerik/1450" TargetMode="External"/><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856184" y="2060848"/>
            <a:ext cx="6172200" cy="797474"/>
          </a:xfrm>
        </p:spPr>
        <p:txBody>
          <a:bodyPr>
            <a:normAutofit fontScale="90000"/>
          </a:bodyPr>
          <a:lstStyle/>
          <a:p>
            <a:r>
              <a:rPr lang="tr-TR" dirty="0" smtClean="0"/>
              <a:t>TOROSLAR İlçe </a:t>
            </a:r>
            <a:r>
              <a:rPr lang="tr-TR" dirty="0"/>
              <a:t>Milli Eğitim </a:t>
            </a:r>
            <a:r>
              <a:rPr lang="tr-TR" dirty="0" smtClean="0"/>
              <a:t>Müdürlüğü</a:t>
            </a:r>
            <a:endParaRPr lang="tr-TR" dirty="0"/>
          </a:p>
        </p:txBody>
      </p:sp>
      <p:sp>
        <p:nvSpPr>
          <p:cNvPr id="3" name="Alt Başlık 2"/>
          <p:cNvSpPr>
            <a:spLocks noGrp="1"/>
          </p:cNvSpPr>
          <p:nvPr>
            <p:ph type="subTitle" idx="1"/>
          </p:nvPr>
        </p:nvSpPr>
        <p:spPr>
          <a:xfrm>
            <a:off x="2195736" y="3212976"/>
            <a:ext cx="6172200" cy="801942"/>
          </a:xfrm>
        </p:spPr>
        <p:txBody>
          <a:bodyPr>
            <a:normAutofit/>
          </a:bodyPr>
          <a:lstStyle/>
          <a:p>
            <a:r>
              <a:rPr lang="tr-TR" dirty="0" smtClean="0"/>
              <a:t>İşyeri Sağlık ve Güvenlik Bürosu</a:t>
            </a:r>
          </a:p>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1</a:t>
            </a:fld>
            <a:endParaRPr lang="tr-TR"/>
          </a:p>
        </p:txBody>
      </p:sp>
      <p:sp>
        <p:nvSpPr>
          <p:cNvPr id="7" name="Altbilgi Yer Tutucusu 3"/>
          <p:cNvSpPr txBox="1">
            <a:spLocks/>
          </p:cNvSpPr>
          <p:nvPr/>
        </p:nvSpPr>
        <p:spPr>
          <a:xfrm>
            <a:off x="3317910" y="6318048"/>
            <a:ext cx="3761900" cy="365760"/>
          </a:xfrm>
          <a:prstGeom prst="rect">
            <a:avLst/>
          </a:prstGeom>
        </p:spPr>
        <p:txBody>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200" dirty="0" smtClean="0"/>
              <a:t>Toroslar İlçe Milli Eğitim Müdürlüğü İSG Bürosu 2022 Eylül</a:t>
            </a:r>
            <a:endParaRPr lang="tr-TR" sz="1200" dirty="0"/>
          </a:p>
        </p:txBody>
      </p:sp>
      <p:sp>
        <p:nvSpPr>
          <p:cNvPr id="8" name="Alt Başlık 2"/>
          <p:cNvSpPr txBox="1">
            <a:spLocks/>
          </p:cNvSpPr>
          <p:nvPr/>
        </p:nvSpPr>
        <p:spPr>
          <a:xfrm>
            <a:off x="3641018" y="4437112"/>
            <a:ext cx="3086100" cy="400971"/>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tr-TR" dirty="0" smtClean="0"/>
              <a:t>Bilgilendirme Sunusu</a:t>
            </a:r>
          </a:p>
          <a:p>
            <a:endParaRPr lang="tr-TR" dirty="0"/>
          </a:p>
        </p:txBody>
      </p:sp>
      <p:pic>
        <p:nvPicPr>
          <p:cNvPr id="3075" name="Picture 3" descr="header-meb-yeni-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747" y="692696"/>
            <a:ext cx="1764309" cy="119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524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5286" y="274638"/>
            <a:ext cx="6679514" cy="1143000"/>
          </a:xfrm>
        </p:spPr>
        <p:txBody>
          <a:bodyPr/>
          <a:lstStyle/>
          <a:p>
            <a:r>
              <a:rPr lang="tr-TR" dirty="0" smtClean="0"/>
              <a:t>Acil durum ekipleri</a:t>
            </a:r>
            <a:endParaRPr lang="tr-TR" dirty="0"/>
          </a:p>
        </p:txBody>
      </p:sp>
      <p:sp>
        <p:nvSpPr>
          <p:cNvPr id="3" name="İçerik Yer Tutucusu 2"/>
          <p:cNvSpPr>
            <a:spLocks noGrp="1"/>
          </p:cNvSpPr>
          <p:nvPr>
            <p:ph sz="quarter" idx="1"/>
          </p:nvPr>
        </p:nvSpPr>
        <p:spPr/>
        <p:txBody>
          <a:bodyPr vert="horz">
            <a:normAutofit/>
          </a:bodyPr>
          <a:lstStyle/>
          <a:p>
            <a:pPr algn="just"/>
            <a:r>
              <a:rPr lang="tr-TR" dirty="0"/>
              <a:t>Okul/kurumlarımızda oluşturulan ilkyardım</a:t>
            </a:r>
            <a:r>
              <a:rPr lang="tr-TR" dirty="0" smtClean="0"/>
              <a:t>/ koruma/ kurtarma/ yangın </a:t>
            </a:r>
            <a:r>
              <a:rPr lang="tr-TR" dirty="0"/>
              <a:t>söndürme </a:t>
            </a:r>
            <a:r>
              <a:rPr lang="tr-TR" dirty="0" smtClean="0"/>
              <a:t>ekiplerinin  güncel olması için </a:t>
            </a:r>
            <a:r>
              <a:rPr lang="tr-TR" dirty="0" err="1" smtClean="0"/>
              <a:t>Mebbis</a:t>
            </a:r>
            <a:r>
              <a:rPr lang="tr-TR" dirty="0" smtClean="0"/>
              <a:t> ortamında gerekli kontroller yapılmalıdır. </a:t>
            </a:r>
          </a:p>
          <a:p>
            <a:pPr algn="just"/>
            <a:r>
              <a:rPr lang="tr-TR" dirty="0" smtClean="0"/>
              <a:t>Bugüne </a:t>
            </a:r>
            <a:r>
              <a:rPr lang="tr-TR" dirty="0"/>
              <a:t>kadar </a:t>
            </a:r>
            <a:r>
              <a:rPr lang="tr-TR" dirty="0" smtClean="0">
                <a:solidFill>
                  <a:srgbClr val="FF0000"/>
                </a:solidFill>
              </a:rPr>
              <a:t>okulunuzda hangi öğretmene, personele YANGIN, İLKYARDIMCI ve ARAMA KURTARMA EĞİTİMİ verildiği bilinmelidir. </a:t>
            </a:r>
            <a:endParaRPr lang="tr-TR" dirty="0">
              <a:solidFill>
                <a:srgbClr val="FF0000"/>
              </a:solidFill>
            </a:endParaRPr>
          </a:p>
          <a:p>
            <a:pPr algn="just"/>
            <a:r>
              <a:rPr lang="tr-TR" dirty="0" smtClean="0">
                <a:solidFill>
                  <a:srgbClr val="FF0000"/>
                </a:solidFill>
              </a:rPr>
              <a:t>Eğitim alan kişi bilgileri 6 </a:t>
            </a:r>
            <a:r>
              <a:rPr lang="tr-TR" dirty="0" err="1" smtClean="0">
                <a:solidFill>
                  <a:srgbClr val="FF0000"/>
                </a:solidFill>
              </a:rPr>
              <a:t>nolu</a:t>
            </a:r>
            <a:r>
              <a:rPr lang="tr-TR" dirty="0" smtClean="0">
                <a:solidFill>
                  <a:srgbClr val="FF0000"/>
                </a:solidFill>
              </a:rPr>
              <a:t> İSG Eğitim klasörü içerisinde bulundurulmalıdır.</a:t>
            </a:r>
            <a:endParaRPr lang="tr-TR"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10</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69649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274638"/>
            <a:ext cx="6305128" cy="634082"/>
          </a:xfrm>
        </p:spPr>
        <p:txBody>
          <a:bodyPr/>
          <a:lstStyle/>
          <a:p>
            <a:r>
              <a:rPr lang="tr-TR" dirty="0" smtClean="0"/>
              <a:t>tatbikatlar</a:t>
            </a:r>
            <a:endParaRPr lang="tr-TR" dirty="0"/>
          </a:p>
        </p:txBody>
      </p:sp>
      <p:sp>
        <p:nvSpPr>
          <p:cNvPr id="3" name="İçerik Yer Tutucusu 2"/>
          <p:cNvSpPr>
            <a:spLocks noGrp="1"/>
          </p:cNvSpPr>
          <p:nvPr>
            <p:ph sz="quarter" idx="1"/>
          </p:nvPr>
        </p:nvSpPr>
        <p:spPr>
          <a:xfrm>
            <a:off x="467544" y="1090166"/>
            <a:ext cx="7467600" cy="5124354"/>
          </a:xfrm>
        </p:spPr>
        <p:txBody>
          <a:bodyPr vert="horz">
            <a:normAutofit/>
          </a:bodyPr>
          <a:lstStyle/>
          <a:p>
            <a:pPr algn="just"/>
            <a:r>
              <a:rPr lang="tr-TR" dirty="0" smtClean="0"/>
              <a:t>MEBBİS ortamında yapılması gerekli tatbikatlar belirtilmiştir. Tahliye</a:t>
            </a:r>
            <a:r>
              <a:rPr lang="tr-TR" dirty="0"/>
              <a:t>, yangın, </a:t>
            </a:r>
            <a:r>
              <a:rPr lang="tr-TR" dirty="0" smtClean="0"/>
              <a:t>Deprem, KBRN, Sel vb. </a:t>
            </a:r>
          </a:p>
          <a:p>
            <a:pPr algn="just"/>
            <a:r>
              <a:rPr lang="tr-TR" dirty="0" smtClean="0"/>
              <a:t>Tatbikatların nasıl yapılacağı ACİL DURUM PLANLAMA REHBERİNDE belirtilmiştir. </a:t>
            </a:r>
          </a:p>
          <a:p>
            <a:pPr algn="just"/>
            <a:r>
              <a:rPr lang="tr-TR" dirty="0" smtClean="0"/>
              <a:t>Yapılan </a:t>
            </a:r>
            <a:r>
              <a:rPr lang="tr-TR" dirty="0"/>
              <a:t>tatbikat bilgilerinin elektronik ortama yüklenmesi gereklidir. </a:t>
            </a:r>
            <a:endParaRPr lang="tr-TR" dirty="0" smtClean="0"/>
          </a:p>
          <a:p>
            <a:pPr algn="just"/>
            <a:r>
              <a:rPr lang="tr-TR" dirty="0" smtClean="0"/>
              <a:t>Tatbikatların sisteme girilmesi hususunda okul kurum müdürlüklerin gerekli takibi yapmaları önemlidir.</a:t>
            </a:r>
          </a:p>
          <a:p>
            <a:pPr algn="just"/>
            <a:endParaRPr lang="tr-TR" dirty="0"/>
          </a:p>
          <a:p>
            <a:pPr marL="0" indent="0" algn="just">
              <a:buNone/>
            </a:pPr>
            <a:endParaRPr lang="tr-TR" dirty="0" smtClean="0"/>
          </a:p>
        </p:txBody>
      </p:sp>
      <p:sp>
        <p:nvSpPr>
          <p:cNvPr id="5" name="Slayt Numarası Yer Tutucusu 4"/>
          <p:cNvSpPr>
            <a:spLocks noGrp="1"/>
          </p:cNvSpPr>
          <p:nvPr>
            <p:ph type="sldNum" sz="quarter" idx="15"/>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73093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lstStyle/>
          <a:p>
            <a:r>
              <a:rPr lang="tr-TR" dirty="0" smtClean="0"/>
              <a:t>İş sağlığı ve Güvenliği Kurulu</a:t>
            </a:r>
            <a:endParaRPr lang="tr-TR" dirty="0"/>
          </a:p>
        </p:txBody>
      </p:sp>
      <p:sp>
        <p:nvSpPr>
          <p:cNvPr id="3" name="İçerik Yer Tutucusu 2"/>
          <p:cNvSpPr>
            <a:spLocks noGrp="1"/>
          </p:cNvSpPr>
          <p:nvPr>
            <p:ph sz="quarter" idx="1"/>
          </p:nvPr>
        </p:nvSpPr>
        <p:spPr>
          <a:xfrm>
            <a:off x="457200" y="1600200"/>
            <a:ext cx="7787208" cy="4873752"/>
          </a:xfrm>
        </p:spPr>
        <p:txBody>
          <a:bodyPr>
            <a:normAutofit/>
          </a:bodyPr>
          <a:lstStyle/>
          <a:p>
            <a:r>
              <a:rPr lang="tr-TR" dirty="0" smtClean="0"/>
              <a:t>50 ve üzeri personele sahip okul kurumlarda İSG kurullarının kurulması zorunludur. </a:t>
            </a:r>
          </a:p>
          <a:p>
            <a:r>
              <a:rPr lang="tr-TR" dirty="0" smtClean="0">
                <a:solidFill>
                  <a:srgbClr val="00B0F0"/>
                </a:solidFill>
              </a:rPr>
              <a:t>Az tehlikeli okul/kurumlarda en geç 3 ayda bir, </a:t>
            </a:r>
            <a:r>
              <a:rPr lang="tr-TR" dirty="0" smtClean="0">
                <a:solidFill>
                  <a:schemeClr val="accent1"/>
                </a:solidFill>
              </a:rPr>
              <a:t>tehlikeli okul kurumlarda en geç 2 ayda bir</a:t>
            </a:r>
            <a:r>
              <a:rPr lang="tr-TR" dirty="0" smtClean="0"/>
              <a:t> kurul toplantılarının yapılması ve kayıt altına alınması sağlanmalıdır.</a:t>
            </a:r>
          </a:p>
          <a:p>
            <a:pPr marL="0" indent="0">
              <a:buNone/>
            </a:pPr>
            <a:endParaRPr lang="tr-TR" dirty="0" smtClean="0"/>
          </a:p>
          <a:p>
            <a:pPr marL="0" indent="0">
              <a:buNone/>
            </a:pPr>
            <a:r>
              <a:rPr lang="tr-TR" dirty="0"/>
              <a:t>http://</a:t>
            </a:r>
            <a:r>
              <a:rPr lang="tr-TR" dirty="0" smtClean="0"/>
              <a:t>mersin.meb.gov.tr/www/is-sagligi-ve-guvenligi-ic-yonergesi/icerik/1450</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12</a:t>
            </a:fld>
            <a:endParaRPr lang="tr-TR">
              <a:solidFill>
                <a:prstClr val="black">
                  <a:tint val="75000"/>
                </a:prstClr>
              </a:solidFill>
            </a:endParaRPr>
          </a:p>
        </p:txBody>
      </p:sp>
    </p:spTree>
    <p:extLst>
      <p:ext uri="{BB962C8B-B14F-4D97-AF65-F5344CB8AC3E}">
        <p14:creationId xmlns:p14="http://schemas.microsoft.com/office/powerpoint/2010/main" val="352261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92696"/>
            <a:ext cx="8064896" cy="706090"/>
          </a:xfrm>
        </p:spPr>
        <p:txBody>
          <a:bodyPr>
            <a:normAutofit fontScale="90000"/>
          </a:bodyPr>
          <a:lstStyle/>
          <a:p>
            <a:r>
              <a:rPr lang="tr-TR" dirty="0" smtClean="0"/>
              <a:t>İş sağlığı ve Güvenliği Koordinasyon Kurulu</a:t>
            </a:r>
            <a:endParaRPr lang="tr-TR" dirty="0"/>
          </a:p>
        </p:txBody>
      </p:sp>
      <p:sp>
        <p:nvSpPr>
          <p:cNvPr id="3" name="İçerik Yer Tutucusu 2"/>
          <p:cNvSpPr>
            <a:spLocks noGrp="1"/>
          </p:cNvSpPr>
          <p:nvPr>
            <p:ph sz="quarter" idx="1"/>
          </p:nvPr>
        </p:nvSpPr>
        <p:spPr>
          <a:xfrm>
            <a:off x="457200" y="1600200"/>
            <a:ext cx="7840960" cy="3556992"/>
          </a:xfrm>
        </p:spPr>
        <p:txBody>
          <a:bodyPr>
            <a:normAutofit fontScale="92500" lnSpcReduction="20000"/>
          </a:bodyPr>
          <a:lstStyle/>
          <a:p>
            <a:pPr algn="just"/>
            <a:r>
              <a:rPr lang="tr-TR" dirty="0" smtClean="0"/>
              <a:t>İş güvenliği İş ve işlemlerinin ilçemiz genelinde doğru yürütülebilmesi için Her okul/Kurum türünden bir müdürün görevlendirildiği, İlçe İSG KOORDİNASYON KURULU kurulmuş olup, 3 ayda bir yapılan toplantılar ile okul/kurumlarda  İş </a:t>
            </a:r>
            <a:r>
              <a:rPr lang="tr-TR" dirty="0"/>
              <a:t>güvenliği </a:t>
            </a:r>
            <a:r>
              <a:rPr lang="tr-TR" dirty="0" smtClean="0"/>
              <a:t>konusunda rehberlik</a:t>
            </a:r>
            <a:r>
              <a:rPr lang="tr-TR" dirty="0"/>
              <a:t>, </a:t>
            </a:r>
            <a:r>
              <a:rPr lang="tr-TR" dirty="0" smtClean="0"/>
              <a:t>bilgilendirme, iş ve işlemlerin doğru yürütülmesi ve  uygulamada birliktelik sağlanması hedeflenmektedir.</a:t>
            </a:r>
          </a:p>
          <a:p>
            <a:endParaRPr lang="tr-TR" dirty="0"/>
          </a:p>
          <a:p>
            <a:pPr algn="just"/>
            <a:r>
              <a:rPr lang="tr-TR" dirty="0" smtClean="0"/>
              <a:t>Koordinasyon Kurulu toplantı kararları okul/kurum müdürlüklerine gönderilmektedir. Gerekli takibin okul kurum müdürlüklerince yapılması önem arz etmektedir.</a:t>
            </a:r>
          </a:p>
          <a:p>
            <a:pPr marL="0" indent="0">
              <a:buNone/>
            </a:pPr>
            <a:endParaRPr lang="tr-TR" dirty="0" smtClean="0"/>
          </a:p>
          <a:p>
            <a:pPr marL="0" indent="0">
              <a:buNone/>
            </a:pPr>
            <a:endParaRPr lang="tr-TR" dirty="0"/>
          </a:p>
          <a:p>
            <a:pPr marL="0" indent="0">
              <a:buNone/>
            </a:pPr>
            <a:endParaRPr lang="tr-TR" dirty="0"/>
          </a:p>
          <a:p>
            <a:pPr marL="0" indent="0">
              <a:buNone/>
            </a:pPr>
            <a:endParaRPr lang="tr-TR" dirty="0"/>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13</a:t>
            </a:fld>
            <a:endParaRPr lang="tr-TR">
              <a:solidFill>
                <a:prstClr val="black">
                  <a:tint val="75000"/>
                </a:prstClr>
              </a:solidFill>
            </a:endParaRP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985582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74638"/>
            <a:ext cx="7056784" cy="490066"/>
          </a:xfrm>
        </p:spPr>
        <p:txBody>
          <a:bodyPr>
            <a:normAutofit fontScale="90000"/>
          </a:bodyPr>
          <a:lstStyle/>
          <a:p>
            <a:r>
              <a:rPr lang="tr-TR" dirty="0" smtClean="0"/>
              <a:t>ÖDENEK Talepleri Değerlendirme</a:t>
            </a:r>
            <a:endParaRPr lang="tr-TR" dirty="0"/>
          </a:p>
        </p:txBody>
      </p:sp>
      <p:sp>
        <p:nvSpPr>
          <p:cNvPr id="3" name="İçerik Yer Tutucusu 2"/>
          <p:cNvSpPr>
            <a:spLocks noGrp="1"/>
          </p:cNvSpPr>
          <p:nvPr>
            <p:ph sz="quarter" idx="1"/>
          </p:nvPr>
        </p:nvSpPr>
        <p:spPr>
          <a:xfrm>
            <a:off x="323528" y="908720"/>
            <a:ext cx="8352928" cy="5089776"/>
          </a:xfrm>
        </p:spPr>
        <p:txBody>
          <a:bodyPr vert="horz">
            <a:normAutofit fontScale="85000" lnSpcReduction="20000"/>
          </a:bodyPr>
          <a:lstStyle/>
          <a:p>
            <a:pPr algn="just"/>
            <a:r>
              <a:rPr lang="tr-TR" dirty="0" smtClean="0"/>
              <a:t>İş </a:t>
            </a:r>
            <a:r>
              <a:rPr lang="tr-TR" dirty="0"/>
              <a:t>güvenliğinin sağlanması için risk değerlendirme yolu ile resmi okul/kurumlarımız ödenek talep etmekte ve ödenek taleplerinin değerlendirilmesi İSG bürosu tarafından oluşturulan ÖDENEK TALEPLERİ DEĞERLENDİRME KOMİSYONUNCA yapılmaktadır</a:t>
            </a:r>
            <a:r>
              <a:rPr lang="tr-TR" dirty="0" smtClean="0"/>
              <a:t>.</a:t>
            </a:r>
          </a:p>
          <a:p>
            <a:pPr algn="just"/>
            <a:r>
              <a:rPr lang="tr-TR" dirty="0" smtClean="0"/>
              <a:t>1. adım: Okul risk değerlendirme ekibince risk analizi yapılmalıdır.</a:t>
            </a:r>
          </a:p>
          <a:p>
            <a:pPr algn="just"/>
            <a:r>
              <a:rPr lang="tr-TR" dirty="0" smtClean="0"/>
              <a:t>2.adım: risk değerlendirme sonuçları MEBBİS sistemine girilmelidir.</a:t>
            </a:r>
          </a:p>
          <a:p>
            <a:pPr algn="just"/>
            <a:r>
              <a:rPr lang="tr-TR" dirty="0" smtClean="0"/>
              <a:t>3. adım: Risk puanı en az 15 puan ve ileri tarihli bir </a:t>
            </a:r>
            <a:r>
              <a:rPr lang="tr-TR" dirty="0" err="1" smtClean="0"/>
              <a:t>termin</a:t>
            </a:r>
            <a:r>
              <a:rPr lang="tr-TR" dirty="0" smtClean="0"/>
              <a:t> süresi varsa; otomatik olarak risk tabanlı ödenek talep ekranına düşer.</a:t>
            </a:r>
          </a:p>
          <a:p>
            <a:pPr algn="just"/>
            <a:r>
              <a:rPr lang="tr-TR" dirty="0" smtClean="0"/>
              <a:t>4. adım: tespit edilen risk ile ilgili okul müdürlüğünce proforma fatura sisteme girilir ve kayıt oluşturulur.</a:t>
            </a:r>
          </a:p>
          <a:p>
            <a:pPr algn="just"/>
            <a:r>
              <a:rPr lang="tr-TR" dirty="0" smtClean="0"/>
              <a:t>5. adım: 3 proforma fatura, talep formu  ve fotoğraflama yapılarak resmi yazı ile İSG bürosuna yazılı talep iletilir.</a:t>
            </a:r>
          </a:p>
          <a:p>
            <a:pPr marL="0" indent="0" algn="just">
              <a:buNone/>
            </a:pPr>
            <a:endParaRPr lang="tr-TR" dirty="0" smtClean="0"/>
          </a:p>
          <a:p>
            <a:pPr algn="just"/>
            <a:r>
              <a:rPr lang="tr-TR" dirty="0" smtClean="0"/>
              <a:t>Yapılan değerlendirme sonuçları (kabul/</a:t>
            </a:r>
            <a:r>
              <a:rPr lang="tr-TR" dirty="0" err="1" smtClean="0"/>
              <a:t>red</a:t>
            </a:r>
            <a:r>
              <a:rPr lang="tr-TR" dirty="0" smtClean="0"/>
              <a:t>) takip edilmelidir.</a:t>
            </a:r>
            <a:endParaRPr lang="tr-TR" dirty="0"/>
          </a:p>
          <a:p>
            <a:pPr marL="0" indent="0" algn="just">
              <a:buNone/>
            </a:pPr>
            <a:endParaRPr lang="tr-TR" sz="1200" dirty="0" smtClean="0"/>
          </a:p>
        </p:txBody>
      </p:sp>
      <p:sp>
        <p:nvSpPr>
          <p:cNvPr id="5" name="Slayt Numarası Yer Tutucusu 4"/>
          <p:cNvSpPr>
            <a:spLocks noGrp="1"/>
          </p:cNvSpPr>
          <p:nvPr>
            <p:ph type="sldNum" sz="quarter" idx="15"/>
          </p:nvPr>
        </p:nvSpPr>
        <p:spPr/>
        <p:txBody>
          <a:bodyPr/>
          <a:lstStyle/>
          <a:p>
            <a:fld id="{F302176B-0E47-46AC-8F43-DAB4B8A37D06}" type="slidenum">
              <a:rPr lang="tr-TR" smtClean="0"/>
              <a:t>14</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829930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7467600" cy="922114"/>
          </a:xfrm>
        </p:spPr>
        <p:txBody>
          <a:bodyPr/>
          <a:lstStyle/>
          <a:p>
            <a:r>
              <a:rPr lang="tr-TR" dirty="0" smtClean="0"/>
              <a:t>Çalışanların İSG Özlük DOSYALARI</a:t>
            </a:r>
            <a:endParaRPr lang="tr-TR" dirty="0"/>
          </a:p>
        </p:txBody>
      </p:sp>
      <p:sp>
        <p:nvSpPr>
          <p:cNvPr id="3" name="İçerik Yer Tutucusu 2"/>
          <p:cNvSpPr>
            <a:spLocks noGrp="1"/>
          </p:cNvSpPr>
          <p:nvPr>
            <p:ph sz="quarter" idx="1"/>
          </p:nvPr>
        </p:nvSpPr>
        <p:spPr>
          <a:xfrm>
            <a:off x="107504" y="1268760"/>
            <a:ext cx="8892480" cy="5133184"/>
          </a:xfrm>
        </p:spPr>
        <p:txBody>
          <a:bodyPr>
            <a:normAutofit fontScale="92500" lnSpcReduction="20000"/>
          </a:bodyPr>
          <a:lstStyle/>
          <a:p>
            <a:r>
              <a:rPr lang="tr-TR" dirty="0" smtClean="0"/>
              <a:t>İş güvenliği talimatı,</a:t>
            </a:r>
          </a:p>
          <a:p>
            <a:r>
              <a:rPr lang="tr-TR" dirty="0" smtClean="0"/>
              <a:t>İş başı ve oryantasyon eğitim formu,</a:t>
            </a:r>
          </a:p>
          <a:p>
            <a:r>
              <a:rPr lang="tr-TR" dirty="0" smtClean="0"/>
              <a:t>Sağlık raporu,</a:t>
            </a:r>
          </a:p>
          <a:p>
            <a:r>
              <a:rPr lang="tr-TR" dirty="0" smtClean="0"/>
              <a:t>KKD teslim ve eğitim tutanağı, </a:t>
            </a:r>
          </a:p>
          <a:p>
            <a:r>
              <a:rPr lang="tr-TR" dirty="0" smtClean="0"/>
              <a:t>Fazla çalışma onay formu (olması halinde)</a:t>
            </a:r>
          </a:p>
          <a:p>
            <a:r>
              <a:rPr lang="tr-TR" dirty="0" smtClean="0"/>
              <a:t>Personele ait Görev tanımı,</a:t>
            </a:r>
          </a:p>
          <a:p>
            <a:r>
              <a:rPr lang="tr-TR" dirty="0" smtClean="0"/>
              <a:t>İşe uygun talimatlar (kazan, elektrik, kimyasal, yüksekte çalışma, kapalı alanda çalışma, merdiven,  vb.),</a:t>
            </a:r>
          </a:p>
          <a:p>
            <a:r>
              <a:rPr lang="tr-TR" dirty="0" smtClean="0"/>
              <a:t>Tehlikeli işlerde Mesleki yeterlilik belgesi,</a:t>
            </a:r>
          </a:p>
          <a:p>
            <a:r>
              <a:rPr lang="tr-TR" dirty="0" smtClean="0"/>
              <a:t>Personelin aldığı eğitimlere ait Eğitim kayıtları,</a:t>
            </a:r>
          </a:p>
          <a:p>
            <a:pPr marL="0" indent="0">
              <a:buNone/>
            </a:pPr>
            <a:r>
              <a:rPr lang="tr-TR" dirty="0"/>
              <a:t> </a:t>
            </a:r>
            <a:r>
              <a:rPr lang="tr-TR" dirty="0" smtClean="0"/>
              <a:t>   dosya içerisinde bulunmak zorundadır. </a:t>
            </a:r>
          </a:p>
          <a:p>
            <a:pPr marL="0" indent="0">
              <a:buNone/>
            </a:pPr>
            <a:endParaRPr lang="tr-TR" dirty="0"/>
          </a:p>
          <a:p>
            <a:pPr marL="0" indent="0">
              <a:buNone/>
            </a:pPr>
            <a:r>
              <a:rPr lang="tr-TR" dirty="0" smtClean="0"/>
              <a:t>Çalışanların İSG Özlük dosyalarının okul/kurum müdürlüklerinde ıslak imzalı halde olması takip edilmelidir.</a:t>
            </a: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15</a:t>
            </a:fld>
            <a:endParaRPr lang="tr-TR">
              <a:solidFill>
                <a:prstClr val="black">
                  <a:tint val="75000"/>
                </a:prstClr>
              </a:solidFill>
            </a:endParaRPr>
          </a:p>
        </p:txBody>
      </p:sp>
    </p:spTree>
    <p:extLst>
      <p:ext uri="{BB962C8B-B14F-4D97-AF65-F5344CB8AC3E}">
        <p14:creationId xmlns:p14="http://schemas.microsoft.com/office/powerpoint/2010/main" val="108177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7467600" cy="706090"/>
          </a:xfrm>
        </p:spPr>
        <p:txBody>
          <a:bodyPr/>
          <a:lstStyle/>
          <a:p>
            <a:r>
              <a:rPr lang="tr-TR" dirty="0" smtClean="0"/>
              <a:t>Eğitimler</a:t>
            </a:r>
            <a:endParaRPr lang="tr-TR" dirty="0"/>
          </a:p>
        </p:txBody>
      </p:sp>
      <p:sp>
        <p:nvSpPr>
          <p:cNvPr id="3" name="İçerik Yer Tutucusu 2"/>
          <p:cNvSpPr>
            <a:spLocks noGrp="1"/>
          </p:cNvSpPr>
          <p:nvPr>
            <p:ph sz="quarter" idx="1"/>
          </p:nvPr>
        </p:nvSpPr>
        <p:spPr>
          <a:xfrm>
            <a:off x="323528" y="980728"/>
            <a:ext cx="8424936" cy="5472608"/>
          </a:xfrm>
        </p:spPr>
        <p:txBody>
          <a:bodyPr>
            <a:normAutofit fontScale="70000" lnSpcReduction="20000"/>
          </a:bodyPr>
          <a:lstStyle/>
          <a:p>
            <a:pPr marL="0" indent="0">
              <a:buNone/>
            </a:pPr>
            <a:r>
              <a:rPr lang="tr-TR" dirty="0"/>
              <a:t>A</a:t>
            </a:r>
            <a:r>
              <a:rPr lang="tr-TR" dirty="0" smtClean="0"/>
              <a:t>şağıda herhangi bir personele verilebilecek bazı eğitimler listelenmiştir.  Personele verilen eğitimlerin okul/kurum müdürlüklerince takip edilmesi önemlidir.</a:t>
            </a:r>
          </a:p>
          <a:p>
            <a:pPr marL="0" indent="0">
              <a:buNone/>
            </a:pPr>
            <a:endParaRPr lang="tr-TR" dirty="0" smtClean="0"/>
          </a:p>
          <a:p>
            <a:r>
              <a:rPr lang="tr-TR" dirty="0" smtClean="0"/>
              <a:t>Temel İSG Eğitimleri</a:t>
            </a:r>
          </a:p>
          <a:p>
            <a:r>
              <a:rPr lang="tr-TR" dirty="0" smtClean="0"/>
              <a:t>İşbaşı ve Oryantasyon Eğitimleri</a:t>
            </a:r>
          </a:p>
          <a:p>
            <a:r>
              <a:rPr lang="tr-TR" dirty="0" smtClean="0"/>
              <a:t>İşe Uygun eğitimler,</a:t>
            </a:r>
          </a:p>
          <a:p>
            <a:r>
              <a:rPr lang="tr-TR" dirty="0" smtClean="0"/>
              <a:t>Yeni makine cihaz alımında uygulamalı eğitim</a:t>
            </a:r>
          </a:p>
          <a:p>
            <a:r>
              <a:rPr lang="tr-TR" dirty="0" smtClean="0"/>
              <a:t>Risk değerlendirme eğitimi</a:t>
            </a:r>
          </a:p>
          <a:p>
            <a:r>
              <a:rPr lang="tr-TR" dirty="0" smtClean="0"/>
              <a:t>İSG Kurul Eğitimleri</a:t>
            </a:r>
          </a:p>
          <a:p>
            <a:r>
              <a:rPr lang="tr-TR" dirty="0" smtClean="0"/>
              <a:t>Çalışan Temsilcisi Eğitimi</a:t>
            </a:r>
          </a:p>
          <a:p>
            <a:r>
              <a:rPr lang="tr-TR" dirty="0" smtClean="0"/>
              <a:t>Hijyen Eğitimleri</a:t>
            </a:r>
          </a:p>
          <a:p>
            <a:r>
              <a:rPr lang="tr-TR" dirty="0" smtClean="0"/>
              <a:t>İlkyardımcı Eğitimi</a:t>
            </a:r>
          </a:p>
          <a:p>
            <a:r>
              <a:rPr lang="tr-TR" dirty="0" smtClean="0"/>
              <a:t>Yangın Eğitimi</a:t>
            </a:r>
          </a:p>
          <a:p>
            <a:r>
              <a:rPr lang="tr-TR" dirty="0" smtClean="0"/>
              <a:t>Arama kurtarma eğitimi</a:t>
            </a:r>
          </a:p>
          <a:p>
            <a:r>
              <a:rPr lang="tr-TR" dirty="0" smtClean="0"/>
              <a:t>Vb.</a:t>
            </a:r>
          </a:p>
          <a:p>
            <a:endParaRPr lang="tr-TR" dirty="0"/>
          </a:p>
          <a:p>
            <a:endParaRPr lang="tr-TR" dirty="0" smtClean="0"/>
          </a:p>
          <a:p>
            <a:r>
              <a:rPr lang="tr-TR" dirty="0" smtClean="0"/>
              <a:t>Tüm Eğitim kayıtları İSG klasör sistemi 6 </a:t>
            </a:r>
            <a:r>
              <a:rPr lang="tr-TR" dirty="0" err="1" smtClean="0"/>
              <a:t>nolu</a:t>
            </a:r>
            <a:r>
              <a:rPr lang="tr-TR" dirty="0" smtClean="0"/>
              <a:t> klasörde tutulmalıdır.</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16</a:t>
            </a:fld>
            <a:endParaRPr lang="tr-TR">
              <a:solidFill>
                <a:prstClr val="black">
                  <a:tint val="75000"/>
                </a:prstClr>
              </a:solidFill>
            </a:endParaRPr>
          </a:p>
        </p:txBody>
      </p:sp>
    </p:spTree>
    <p:extLst>
      <p:ext uri="{BB962C8B-B14F-4D97-AF65-F5344CB8AC3E}">
        <p14:creationId xmlns:p14="http://schemas.microsoft.com/office/powerpoint/2010/main" val="230900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265962"/>
            <a:ext cx="5904656" cy="562074"/>
          </a:xfrm>
        </p:spPr>
        <p:txBody>
          <a:bodyPr/>
          <a:lstStyle/>
          <a:p>
            <a:r>
              <a:rPr lang="tr-TR" dirty="0" smtClean="0"/>
              <a:t>İşletmelerde Beceri eğitimi</a:t>
            </a:r>
            <a:endParaRPr lang="tr-TR" dirty="0"/>
          </a:p>
        </p:txBody>
      </p:sp>
      <p:sp>
        <p:nvSpPr>
          <p:cNvPr id="3" name="İçerik Yer Tutucusu 2"/>
          <p:cNvSpPr>
            <a:spLocks noGrp="1"/>
          </p:cNvSpPr>
          <p:nvPr>
            <p:ph sz="quarter" idx="1"/>
          </p:nvPr>
        </p:nvSpPr>
        <p:spPr>
          <a:xfrm>
            <a:off x="395536" y="1090166"/>
            <a:ext cx="7704856" cy="5266184"/>
          </a:xfrm>
        </p:spPr>
        <p:txBody>
          <a:bodyPr>
            <a:normAutofit/>
          </a:bodyPr>
          <a:lstStyle/>
          <a:p>
            <a:pPr marL="0" indent="0" algn="just">
              <a:buNone/>
            </a:pPr>
            <a:r>
              <a:rPr lang="tr-TR" dirty="0" smtClean="0"/>
              <a:t>-Meslek liselerindeki 9., 10., 11. ve 12. sınıflarda ve </a:t>
            </a:r>
            <a:r>
              <a:rPr lang="tr-TR" dirty="0" smtClean="0">
                <a:solidFill>
                  <a:srgbClr val="FF0000"/>
                </a:solidFill>
              </a:rPr>
              <a:t>staja başlamadan </a:t>
            </a:r>
            <a:r>
              <a:rPr lang="tr-TR" dirty="0" smtClean="0"/>
              <a:t>önce yapılması gerekli İSG faaliyetleri okul/ kurum müdürlüklerince takip edilmeli ve belgelendirilmelidir.</a:t>
            </a:r>
          </a:p>
          <a:p>
            <a:pPr marL="0" indent="0" algn="just">
              <a:buNone/>
            </a:pPr>
            <a:endParaRPr lang="tr-TR" dirty="0"/>
          </a:p>
          <a:p>
            <a:pPr marL="0" indent="0" algn="just">
              <a:buNone/>
            </a:pPr>
            <a:r>
              <a:rPr lang="tr-TR" dirty="0" smtClean="0"/>
              <a:t>İşletmelerde BECERİ EĞİTİMİ YAZISI </a:t>
            </a:r>
            <a:r>
              <a:rPr lang="tr-TR" dirty="0" smtClean="0"/>
              <a:t>05.09.2022 </a:t>
            </a:r>
            <a:r>
              <a:rPr lang="tr-TR" dirty="0" smtClean="0"/>
              <a:t>tarihi itibariyle okul/kurum müdürlüklerine gönderilmiştir. Yazının okul müdürü, ilgili müdür yardımcıları ve koordinatör öğretmenlerce incelenmesi, iş ve işlemlerin yazı doğrultusunda yapılması sağlanmalıdır.</a:t>
            </a:r>
          </a:p>
        </p:txBody>
      </p:sp>
      <p:sp>
        <p:nvSpPr>
          <p:cNvPr id="5" name="Slayt Numarası Yer Tutucusu 4"/>
          <p:cNvSpPr>
            <a:spLocks noGrp="1"/>
          </p:cNvSpPr>
          <p:nvPr>
            <p:ph type="sldNum" sz="quarter" idx="15"/>
          </p:nvPr>
        </p:nvSpPr>
        <p:spPr/>
        <p:txBody>
          <a:bodyPr/>
          <a:lstStyle/>
          <a:p>
            <a:fld id="{F302176B-0E47-46AC-8F43-DAB4B8A37D06}" type="slidenum">
              <a:rPr lang="tr-TR" smtClean="0"/>
              <a:t>17</a:t>
            </a:fld>
            <a:endParaRPr lang="tr-TR"/>
          </a:p>
        </p:txBody>
      </p:sp>
      <p:sp>
        <p:nvSpPr>
          <p:cNvPr id="7"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419589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850106"/>
          </a:xfrm>
        </p:spPr>
        <p:txBody>
          <a:bodyPr>
            <a:normAutofit fontScale="90000"/>
          </a:bodyPr>
          <a:lstStyle/>
          <a:p>
            <a:r>
              <a:rPr lang="tr-TR" dirty="0" smtClean="0"/>
              <a:t>İş kazası olması durumunda yapılması gerekli çalışmalar</a:t>
            </a:r>
            <a:endParaRPr lang="tr-TR" dirty="0"/>
          </a:p>
        </p:txBody>
      </p:sp>
      <p:sp>
        <p:nvSpPr>
          <p:cNvPr id="3" name="İçerik Yer Tutucusu 2"/>
          <p:cNvSpPr>
            <a:spLocks noGrp="1"/>
          </p:cNvSpPr>
          <p:nvPr>
            <p:ph sz="quarter" idx="1"/>
          </p:nvPr>
        </p:nvSpPr>
        <p:spPr>
          <a:xfrm>
            <a:off x="179512" y="1124744"/>
            <a:ext cx="8496944" cy="5349208"/>
          </a:xfrm>
        </p:spPr>
        <p:txBody>
          <a:bodyPr>
            <a:normAutofit fontScale="92500" lnSpcReduction="20000"/>
          </a:bodyPr>
          <a:lstStyle/>
          <a:p>
            <a:pPr algn="just"/>
            <a:r>
              <a:rPr lang="tr-TR" b="1" dirty="0"/>
              <a:t>İş kazası olması durumunda Okul/kurum müdürlüklerinde çalışan tüm personel için </a:t>
            </a:r>
            <a:r>
              <a:rPr lang="tr-TR" b="1" dirty="0" err="1"/>
              <a:t>SGK’ya</a:t>
            </a:r>
            <a:r>
              <a:rPr lang="tr-TR" b="1" dirty="0"/>
              <a:t> bildirim yapma zorunluluğu bulunmaktadır</a:t>
            </a:r>
            <a:r>
              <a:rPr lang="tr-TR" b="1" dirty="0" smtClean="0"/>
              <a:t>. yapılmadığı takdirde cezai müeyyidesi bulunmaktadır.</a:t>
            </a:r>
          </a:p>
          <a:p>
            <a:pPr algn="just"/>
            <a:r>
              <a:rPr lang="tr-TR" b="1" dirty="0" smtClean="0"/>
              <a:t>TYP, Ücretli, KHK, Sürekli işçi, PİCTES, 657’ye tabi personel, sözleşmeli personel, </a:t>
            </a:r>
            <a:r>
              <a:rPr lang="tr-TR" b="1" dirty="0" err="1" smtClean="0"/>
              <a:t>stajer</a:t>
            </a:r>
            <a:r>
              <a:rPr lang="tr-TR" b="1" dirty="0" smtClean="0"/>
              <a:t> ve sigortalı öğrenciler vb. tüm personel için iş kazası bildirimi zorunludur.</a:t>
            </a:r>
            <a:endParaRPr lang="tr-TR" dirty="0"/>
          </a:p>
          <a:p>
            <a:pPr algn="just"/>
            <a:r>
              <a:rPr lang="tr-TR" dirty="0"/>
              <a:t>Kaza ve ramak kala olduğu takdirde ilçe İSG bürosundan yazılmış yazılara göre işlem yapılması gerekmektedir. iş kazalarının (3) üç iş günü içinde </a:t>
            </a:r>
            <a:r>
              <a:rPr lang="tr-TR" dirty="0" err="1"/>
              <a:t>SGK’ya</a:t>
            </a:r>
            <a:r>
              <a:rPr lang="tr-TR" dirty="0"/>
              <a:t> bildirilmesi gereklidir. ayrıca İlçe müdürlüğümüze aynı gün içinde gerekli bildirim yapılmalıdır. </a:t>
            </a:r>
          </a:p>
          <a:p>
            <a:pPr algn="just"/>
            <a:r>
              <a:rPr lang="tr-TR" dirty="0"/>
              <a:t>Ramak kala olay olduğu takdirde ise en kısa sürede (en geç 1 hafta) içinde İSG bürosuna bildirimde bulunulması sağlanmalıdır. </a:t>
            </a:r>
          </a:p>
          <a:p>
            <a:pPr algn="just"/>
            <a:r>
              <a:rPr lang="tr-TR" dirty="0" smtClean="0"/>
              <a:t>Bilgilendirme ve rehberlik ihtiyacı </a:t>
            </a:r>
            <a:r>
              <a:rPr lang="tr-TR" dirty="0"/>
              <a:t>olduğunda ilçe İSG bürosu ile irtibata geçilmesi gereklidir.</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val="109034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r>
              <a:rPr lang="tr-TR" dirty="0" smtClean="0"/>
              <a:t>Yemekhane ve Kantin DENETİMLERİ</a:t>
            </a:r>
            <a:endParaRPr lang="tr-TR" dirty="0"/>
          </a:p>
        </p:txBody>
      </p:sp>
      <p:sp>
        <p:nvSpPr>
          <p:cNvPr id="3" name="İçerik Yer Tutucusu 2"/>
          <p:cNvSpPr>
            <a:spLocks noGrp="1"/>
          </p:cNvSpPr>
          <p:nvPr>
            <p:ph sz="quarter" idx="1"/>
          </p:nvPr>
        </p:nvSpPr>
        <p:spPr>
          <a:xfrm>
            <a:off x="179512" y="1124744"/>
            <a:ext cx="8424936" cy="5349208"/>
          </a:xfrm>
        </p:spPr>
        <p:txBody>
          <a:bodyPr>
            <a:normAutofit fontScale="92500"/>
          </a:bodyPr>
          <a:lstStyle/>
          <a:p>
            <a:pPr algn="just"/>
            <a:r>
              <a:rPr lang="tr-TR" dirty="0"/>
              <a:t>Ayrıca gıda işletmeleri denetimlerinin daha etkin hale getirilmesi, gözetim ve sistem yönetimi ile izleme ve değerlendirme süreçlerinin etkinliğinin artırılması için “Eğitim Kurumlarındaki Gıda İşletmelerinin Kontrol ve Denetimi Uygulama Kılavuzu”, Okul, İlçe denetim formları ve tutanakların tamamına Bakanlığımızın Web sitesinde; </a:t>
            </a:r>
            <a:endParaRPr lang="tr-TR" dirty="0" smtClean="0"/>
          </a:p>
          <a:p>
            <a:r>
              <a:rPr lang="tr-TR" dirty="0" smtClean="0"/>
              <a:t>http</a:t>
            </a:r>
            <a:r>
              <a:rPr lang="tr-TR" dirty="0"/>
              <a:t>://merkezisgb.meb.gov.tr/www/gida-isletmeleri-denetimi/dosya/40 linkinden indirilebilir bir şekilde kamuya açık durumdadır</a:t>
            </a:r>
            <a:r>
              <a:rPr lang="tr-TR" dirty="0" smtClean="0"/>
              <a:t>.</a:t>
            </a:r>
          </a:p>
          <a:p>
            <a:r>
              <a:rPr lang="tr-TR" b="1" dirty="0">
                <a:solidFill>
                  <a:srgbClr val="0070C0"/>
                </a:solidFill>
              </a:rPr>
              <a:t>50 ve üzeri </a:t>
            </a:r>
            <a:r>
              <a:rPr lang="tr-TR" b="1" dirty="0" smtClean="0">
                <a:solidFill>
                  <a:srgbClr val="0070C0"/>
                </a:solidFill>
              </a:rPr>
              <a:t>personeli</a:t>
            </a:r>
            <a:r>
              <a:rPr lang="tr-TR" dirty="0" smtClean="0">
                <a:solidFill>
                  <a:srgbClr val="0070C0"/>
                </a:solidFill>
              </a:rPr>
              <a:t> </a:t>
            </a:r>
            <a:r>
              <a:rPr lang="tr-TR" dirty="0"/>
              <a:t>olan okul kurumlarda yemekhane ve kantin denetim ekibinde </a:t>
            </a:r>
            <a:r>
              <a:rPr lang="tr-TR" b="1" dirty="0" smtClean="0">
                <a:solidFill>
                  <a:srgbClr val="0070C0"/>
                </a:solidFill>
              </a:rPr>
              <a:t>İSG </a:t>
            </a:r>
            <a:r>
              <a:rPr lang="tr-TR" b="1" dirty="0">
                <a:solidFill>
                  <a:srgbClr val="0070C0"/>
                </a:solidFill>
              </a:rPr>
              <a:t>kurul </a:t>
            </a:r>
            <a:r>
              <a:rPr lang="tr-TR" b="1" dirty="0" smtClean="0">
                <a:solidFill>
                  <a:srgbClr val="0070C0"/>
                </a:solidFill>
              </a:rPr>
              <a:t>üyesi 2 personel </a:t>
            </a:r>
            <a:r>
              <a:rPr lang="tr-TR" dirty="0" smtClean="0"/>
              <a:t>bulundurulmalıdır. </a:t>
            </a:r>
            <a:r>
              <a:rPr lang="tr-TR" b="1" dirty="0" smtClean="0">
                <a:solidFill>
                  <a:srgbClr val="FF0000"/>
                </a:solidFill>
              </a:rPr>
              <a:t>50’nin altında personeli </a:t>
            </a:r>
            <a:r>
              <a:rPr lang="tr-TR" dirty="0" smtClean="0"/>
              <a:t>bulunan okul kurumlarda ise </a:t>
            </a:r>
            <a:r>
              <a:rPr lang="tr-TR" dirty="0"/>
              <a:t>yemekhane ve kantin denetim ekibinde </a:t>
            </a:r>
            <a:r>
              <a:rPr lang="tr-TR" b="1" dirty="0" smtClean="0">
                <a:solidFill>
                  <a:srgbClr val="FF0000"/>
                </a:solidFill>
              </a:rPr>
              <a:t>Risk değerlendirme ekip üyesi 2 personel </a:t>
            </a:r>
            <a:r>
              <a:rPr lang="tr-TR" dirty="0" smtClean="0"/>
              <a:t>bulunmalıdır</a:t>
            </a:r>
            <a:r>
              <a:rPr lang="tr-TR" dirty="0"/>
              <a:t>.</a:t>
            </a:r>
          </a:p>
          <a:p>
            <a:endParaRPr lang="tr-TR" dirty="0" smtClean="0"/>
          </a:p>
          <a:p>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val="287048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7467600" cy="346050"/>
          </a:xfrm>
        </p:spPr>
        <p:txBody>
          <a:bodyPr>
            <a:normAutofit fontScale="90000"/>
          </a:bodyPr>
          <a:lstStyle/>
          <a:p>
            <a:r>
              <a:rPr lang="tr-TR" dirty="0" err="1" smtClean="0"/>
              <a:t>GündeM</a:t>
            </a:r>
            <a:r>
              <a:rPr lang="tr-TR" dirty="0" smtClean="0"/>
              <a:t> maddeleri</a:t>
            </a:r>
            <a:endParaRPr lang="tr-TR" dirty="0"/>
          </a:p>
        </p:txBody>
      </p:sp>
      <p:sp>
        <p:nvSpPr>
          <p:cNvPr id="3" name="İçerik Yer Tutucusu 2"/>
          <p:cNvSpPr>
            <a:spLocks noGrp="1"/>
          </p:cNvSpPr>
          <p:nvPr>
            <p:ph sz="quarter" idx="1"/>
          </p:nvPr>
        </p:nvSpPr>
        <p:spPr>
          <a:xfrm>
            <a:off x="179512" y="332656"/>
            <a:ext cx="8712968" cy="6048672"/>
          </a:xfrm>
        </p:spPr>
        <p:txBody>
          <a:bodyPr>
            <a:noAutofit/>
          </a:bodyPr>
          <a:lstStyle/>
          <a:p>
            <a:pPr marL="342900" lvl="0" indent="-342900">
              <a:buFont typeface="+mj-lt"/>
              <a:buAutoNum type="arabicPeriod"/>
            </a:pPr>
            <a:r>
              <a:rPr lang="tr-TR" sz="1400" dirty="0"/>
              <a:t>İlçe İSG bürosu </a:t>
            </a:r>
            <a:r>
              <a:rPr lang="tr-TR" sz="1400" dirty="0" smtClean="0"/>
              <a:t>iş </a:t>
            </a:r>
            <a:r>
              <a:rPr lang="tr-TR" sz="1400" dirty="0"/>
              <a:t>güvenliği ile ilgili iş ve </a:t>
            </a:r>
            <a:r>
              <a:rPr lang="tr-TR" sz="1400" dirty="0" smtClean="0"/>
              <a:t>işlemleri hakkında </a:t>
            </a:r>
            <a:r>
              <a:rPr lang="tr-TR" sz="1400" dirty="0"/>
              <a:t>bilgilendirme. </a:t>
            </a:r>
          </a:p>
          <a:p>
            <a:pPr marL="342900" lvl="0" indent="-342900">
              <a:buFont typeface="+mj-lt"/>
              <a:buAutoNum type="arabicPeriod"/>
            </a:pPr>
            <a:r>
              <a:rPr lang="tr-TR" sz="1400" dirty="0"/>
              <a:t>Okul/kurumlarda İSG iş ve </a:t>
            </a:r>
            <a:r>
              <a:rPr lang="tr-TR" sz="1400" dirty="0" smtClean="0"/>
              <a:t>işlemlerinin hakkında bilgilendirme /</a:t>
            </a:r>
            <a:r>
              <a:rPr lang="tr-TR" sz="1400" dirty="0"/>
              <a:t>rehberlik  </a:t>
            </a:r>
            <a:endParaRPr lang="tr-TR" sz="1400" dirty="0" smtClean="0"/>
          </a:p>
          <a:p>
            <a:pPr marL="342900" indent="-342900">
              <a:buFont typeface="+mj-lt"/>
              <a:buAutoNum type="arabicPeriod"/>
            </a:pPr>
            <a:r>
              <a:rPr lang="tr-TR" sz="1400" dirty="0"/>
              <a:t>Okul ziyaretleri hakkında </a:t>
            </a:r>
            <a:r>
              <a:rPr lang="tr-TR" sz="1400" dirty="0" smtClean="0"/>
              <a:t>bilgilendirme (ön durum tespit raporu, Ortam Gözetimi, Rehberlik vb.)</a:t>
            </a:r>
            <a:endParaRPr lang="tr-TR" sz="1400" dirty="0"/>
          </a:p>
          <a:p>
            <a:pPr marL="342900" indent="-342900">
              <a:buFont typeface="+mj-lt"/>
              <a:buAutoNum type="arabicPeriod"/>
            </a:pPr>
            <a:r>
              <a:rPr lang="tr-TR" sz="1400" dirty="0"/>
              <a:t>Periyodik kontroller, su deposu temizliği, okul ilaçlama konuları hakkında bilgilendirme</a:t>
            </a:r>
          </a:p>
          <a:p>
            <a:pPr marL="342900" lvl="0" indent="-342900">
              <a:buFont typeface="+mj-lt"/>
              <a:buAutoNum type="arabicPeriod"/>
            </a:pPr>
            <a:r>
              <a:rPr lang="tr-TR" sz="1400" dirty="0" smtClean="0"/>
              <a:t>Risk Değerlendirme Çalışmaları hakkında bilgilendirme </a:t>
            </a:r>
          </a:p>
          <a:p>
            <a:pPr marL="342900" lvl="0" indent="-342900">
              <a:buFont typeface="+mj-lt"/>
              <a:buAutoNum type="arabicPeriod"/>
            </a:pPr>
            <a:r>
              <a:rPr lang="tr-TR" sz="1400" dirty="0" smtClean="0"/>
              <a:t>Acil durum planları hakkında bilgilendirme </a:t>
            </a:r>
          </a:p>
          <a:p>
            <a:pPr marL="342900" lvl="0" indent="-342900">
              <a:buFont typeface="+mj-lt"/>
              <a:buAutoNum type="arabicPeriod"/>
            </a:pPr>
            <a:r>
              <a:rPr lang="tr-TR" sz="1400" dirty="0" smtClean="0"/>
              <a:t>İSG Kurulları hakkında bilgilendirme</a:t>
            </a:r>
            <a:endParaRPr lang="tr-TR" sz="1400" dirty="0"/>
          </a:p>
          <a:p>
            <a:pPr marL="342900" indent="-342900">
              <a:buFont typeface="+mj-lt"/>
              <a:buAutoNum type="arabicPeriod"/>
            </a:pPr>
            <a:r>
              <a:rPr lang="tr-TR" sz="1400" dirty="0" smtClean="0"/>
              <a:t>Okul/kurumlarda </a:t>
            </a:r>
            <a:r>
              <a:rPr lang="tr-TR" sz="1400" dirty="0"/>
              <a:t>Ödenek talepleri konusunda yapılması gerekli çalışmalar hakkında bilgilendirme</a:t>
            </a:r>
          </a:p>
          <a:p>
            <a:pPr marL="342900" indent="-342900">
              <a:buFont typeface="+mj-lt"/>
              <a:buAutoNum type="arabicPeriod"/>
            </a:pPr>
            <a:r>
              <a:rPr lang="tr-TR" sz="1400" dirty="0" smtClean="0"/>
              <a:t>Çalışanların </a:t>
            </a:r>
            <a:r>
              <a:rPr lang="tr-TR" sz="1400" dirty="0"/>
              <a:t>özlük dosyalarının (İş güvenliği talimatı, KKD teslim </a:t>
            </a:r>
            <a:r>
              <a:rPr lang="tr-TR" sz="1400" dirty="0" smtClean="0"/>
              <a:t>tutanağı ve eğitimi (Kişisel </a:t>
            </a:r>
            <a:r>
              <a:rPr lang="tr-TR" sz="1400" dirty="0"/>
              <a:t>koruyu donanımların alımı, çalışanlara teslimi, seçim kriterleri, doğru kullanımı ve muhafaza edilmesi konusunda okul/kurumlarda yapılacak çalışmalar hakkında </a:t>
            </a:r>
            <a:r>
              <a:rPr lang="tr-TR" sz="1400" dirty="0" smtClean="0"/>
              <a:t>bilgilendirme/rehberlik), </a:t>
            </a:r>
            <a:r>
              <a:rPr lang="tr-TR" sz="1400" dirty="0"/>
              <a:t>İşbaşı ve oryantasyon eğitimi, Fazla çalışma onay formu, Sağlık raporu vb.) oluşturulması konusunda dikkat edilecek hususlar hakkında bilgilendirme/rehberlik </a:t>
            </a:r>
          </a:p>
          <a:p>
            <a:pPr marL="342900" indent="-342900">
              <a:buFont typeface="+mj-lt"/>
              <a:buAutoNum type="arabicPeriod"/>
            </a:pPr>
            <a:r>
              <a:rPr lang="tr-TR" sz="1400" dirty="0"/>
              <a:t>İş güvenliği eğitimleri, Arama kurtarma, yangın, ilkyardım ve Hijyen eğitimleri hakkında bilgilendirme </a:t>
            </a:r>
          </a:p>
          <a:p>
            <a:pPr marL="342900" lvl="0" indent="-342900">
              <a:buFont typeface="+mj-lt"/>
              <a:buAutoNum type="arabicPeriod"/>
            </a:pPr>
            <a:r>
              <a:rPr lang="tr-TR" sz="1400" dirty="0" smtClean="0"/>
              <a:t>İş kazaları ile ilgili yapılması gerekli çalışmalar</a:t>
            </a:r>
            <a:endParaRPr lang="tr-TR" sz="1400" dirty="0"/>
          </a:p>
          <a:p>
            <a:pPr marL="342900" lvl="0" indent="-342900">
              <a:buFont typeface="+mj-lt"/>
              <a:buAutoNum type="arabicPeriod"/>
            </a:pPr>
            <a:r>
              <a:rPr lang="tr-TR" sz="1400" dirty="0" smtClean="0"/>
              <a:t>Yemekhane ve Kantin denetimleri hakkında bilgilendirme</a:t>
            </a:r>
          </a:p>
          <a:p>
            <a:pPr marL="342900" lvl="0" indent="-342900">
              <a:buFont typeface="+mj-lt"/>
              <a:buAutoNum type="arabicPeriod"/>
            </a:pPr>
            <a:r>
              <a:rPr lang="tr-TR" sz="1400" dirty="0" smtClean="0"/>
              <a:t>Okulda yüklenici ile yapılacak iş ve işlemler</a:t>
            </a:r>
          </a:p>
          <a:p>
            <a:pPr marL="342900" lvl="0" indent="-342900">
              <a:buFont typeface="+mj-lt"/>
              <a:buAutoNum type="arabicPeriod"/>
            </a:pPr>
            <a:r>
              <a:rPr lang="tr-TR" sz="1400" dirty="0" smtClean="0"/>
              <a:t>Okul sağlığı çalışmaları hakkında bilgilendirme (</a:t>
            </a:r>
            <a:r>
              <a:rPr lang="tr-TR" sz="1400" dirty="0" err="1" smtClean="0"/>
              <a:t>çölyak</a:t>
            </a:r>
            <a:r>
              <a:rPr lang="tr-TR" sz="1400" dirty="0" smtClean="0"/>
              <a:t>, diyabet vb.)</a:t>
            </a:r>
          </a:p>
          <a:p>
            <a:pPr marL="342900" lvl="0" indent="-342900">
              <a:buFont typeface="+mj-lt"/>
              <a:buAutoNum type="arabicPeriod"/>
            </a:pPr>
            <a:r>
              <a:rPr lang="tr-TR" sz="1400" dirty="0" smtClean="0"/>
              <a:t>Okulum temiz çalışmaları, Sıfır atık çalışmaları hakkın bilgilendirme</a:t>
            </a:r>
          </a:p>
          <a:p>
            <a:pPr marL="342900" lvl="0" indent="-342900">
              <a:buFont typeface="+mj-lt"/>
              <a:buAutoNum type="arabicPeriod"/>
            </a:pPr>
            <a:r>
              <a:rPr lang="tr-TR" sz="1400" dirty="0" smtClean="0"/>
              <a:t>Çocukların Eğitim Süreçlerinin Güvenliğine İlişkin Koruyucu ve Önleyici Hizmet ve tedbirlerin Arttırılmasına Yönelik İş Birliği Protokolü</a:t>
            </a:r>
          </a:p>
          <a:p>
            <a:pPr marL="342900" lvl="0" indent="-342900">
              <a:buFont typeface="+mj-lt"/>
              <a:buAutoNum type="arabicPeriod"/>
            </a:pPr>
            <a:r>
              <a:rPr lang="tr-TR" sz="1400" dirty="0" smtClean="0"/>
              <a:t>Pansiyon denetimleri hakkında bilgilendirme</a:t>
            </a:r>
          </a:p>
          <a:p>
            <a:pPr marL="342900" lvl="0" indent="-342900">
              <a:buFont typeface="+mj-lt"/>
              <a:buAutoNum type="arabicPeriod"/>
            </a:pPr>
            <a:r>
              <a:rPr lang="tr-TR" sz="1400" dirty="0" smtClean="0"/>
              <a:t>Diğer hususlar</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279473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91264" cy="1143000"/>
          </a:xfrm>
        </p:spPr>
        <p:txBody>
          <a:bodyPr>
            <a:normAutofit/>
          </a:bodyPr>
          <a:lstStyle/>
          <a:p>
            <a:pPr lvl="0"/>
            <a:r>
              <a:rPr lang="tr-TR" sz="2400" dirty="0"/>
              <a:t>Okulda yüklenici ile yapılacak iş ve işlemler</a:t>
            </a:r>
            <a:br>
              <a:rPr lang="tr-TR" sz="2400" dirty="0"/>
            </a:br>
            <a:endParaRPr lang="tr-TR" sz="2400" dirty="0"/>
          </a:p>
        </p:txBody>
      </p:sp>
      <p:sp>
        <p:nvSpPr>
          <p:cNvPr id="3" name="İçerik Yer Tutucusu 2"/>
          <p:cNvSpPr>
            <a:spLocks noGrp="1"/>
          </p:cNvSpPr>
          <p:nvPr>
            <p:ph sz="quarter" idx="1"/>
          </p:nvPr>
        </p:nvSpPr>
        <p:spPr>
          <a:xfrm>
            <a:off x="467544" y="1196752"/>
            <a:ext cx="7848872" cy="5184576"/>
          </a:xfrm>
        </p:spPr>
        <p:txBody>
          <a:bodyPr>
            <a:normAutofit/>
          </a:bodyPr>
          <a:lstStyle/>
          <a:p>
            <a:pPr algn="just"/>
            <a:r>
              <a:rPr lang="tr-TR" dirty="0"/>
              <a:t>Müdürlüğümüze bağlı okul kurumlarda Hizmet Alımı yapılırken sözleşmeye ile birlikte Ek olarak “</a:t>
            </a:r>
            <a:r>
              <a:rPr lang="tr-TR" b="1" dirty="0"/>
              <a:t>YÜKLENİCİ FİRMA İLE YAPILAN İŞ SAĞLIĞI VE GÜVENLİĞİ SÖZLEŞMESİ” </a:t>
            </a:r>
            <a:r>
              <a:rPr lang="tr-TR" dirty="0" err="1"/>
              <a:t>nin</a:t>
            </a:r>
            <a:r>
              <a:rPr lang="tr-TR" dirty="0"/>
              <a:t> de yapılması gereklidir. </a:t>
            </a:r>
          </a:p>
          <a:p>
            <a:pPr algn="just"/>
            <a:r>
              <a:rPr lang="tr-TR" dirty="0"/>
              <a:t>Ayrıca Sözleşmede Belirtildiği Gibi Yüklenici, okul/kurumda çalıştırdığı personeline, İş güvenliği İle ilgili eğitimi belgelendirmek ve bir nüshasını ilgili müdürlüğe vermek zorundadır. Sözleşmeye göre iş ve işlemlerin takibi yapılmalıdır. </a:t>
            </a:r>
            <a:r>
              <a:rPr lang="tr-TR" dirty="0" err="1"/>
              <a:t>Pandemi</a:t>
            </a:r>
            <a:r>
              <a:rPr lang="tr-TR" dirty="0"/>
              <a:t> ile ilgili tedbirler sözleşmede yer almalıdır</a:t>
            </a:r>
            <a:r>
              <a:rPr lang="tr-TR" dirty="0" smtClean="0"/>
              <a:t>.</a:t>
            </a:r>
          </a:p>
          <a:p>
            <a:pPr marL="0" indent="0" algn="just">
              <a:buNone/>
            </a:pP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val="485253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lstStyle/>
          <a:p>
            <a:r>
              <a:rPr lang="tr-TR" dirty="0" smtClean="0"/>
              <a:t>Okul Sağlığı iş ve İşlemleri</a:t>
            </a:r>
            <a:endParaRPr lang="tr-TR" dirty="0"/>
          </a:p>
        </p:txBody>
      </p:sp>
      <p:sp>
        <p:nvSpPr>
          <p:cNvPr id="3" name="İçerik Yer Tutucusu 2"/>
          <p:cNvSpPr>
            <a:spLocks noGrp="1"/>
          </p:cNvSpPr>
          <p:nvPr>
            <p:ph sz="quarter" idx="1"/>
          </p:nvPr>
        </p:nvSpPr>
        <p:spPr>
          <a:xfrm>
            <a:off x="457200" y="1600200"/>
            <a:ext cx="7787208" cy="4873752"/>
          </a:xfrm>
        </p:spPr>
        <p:txBody>
          <a:bodyPr/>
          <a:lstStyle/>
          <a:p>
            <a:r>
              <a:rPr lang="tr-TR" dirty="0">
                <a:hlinkClick r:id="rId2"/>
              </a:rPr>
              <a:t>http://</a:t>
            </a:r>
            <a:r>
              <a:rPr lang="tr-TR" dirty="0" smtClean="0">
                <a:hlinkClick r:id="rId2"/>
              </a:rPr>
              <a:t>okulsagligi.meb.gov.tr/www/okul-sagligi-hizmetleri-isbirligi-protokolu-okulda-sagligin-korunmasi-ve-gelistirilmesi-programi-uygulama-kilavuzu/icerik/50prettyPhoto</a:t>
            </a:r>
            <a:endParaRPr lang="tr-TR" dirty="0" smtClean="0"/>
          </a:p>
          <a:p>
            <a:endParaRPr lang="tr-TR" dirty="0"/>
          </a:p>
          <a:p>
            <a:r>
              <a:rPr lang="tr-TR" dirty="0"/>
              <a:t>Okul Sağlığı Hizmetleri İşbirliği </a:t>
            </a:r>
            <a:r>
              <a:rPr lang="tr-TR" dirty="0" smtClean="0"/>
              <a:t>Protokolü</a:t>
            </a:r>
          </a:p>
          <a:p>
            <a:endParaRPr lang="tr-TR" dirty="0"/>
          </a:p>
          <a:p>
            <a:r>
              <a:rPr lang="tr-TR" dirty="0"/>
              <a:t>Okulda Sağlığın Korunması ve Geliştirilmesi Programı Uygulama Kılavuzu</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2144561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Okulum Temiz Çalışmaları</a:t>
            </a:r>
            <a:endParaRPr lang="tr-TR" dirty="0"/>
          </a:p>
        </p:txBody>
      </p:sp>
      <p:sp>
        <p:nvSpPr>
          <p:cNvPr id="3" name="İçerik Yer Tutucusu 2"/>
          <p:cNvSpPr>
            <a:spLocks noGrp="1"/>
          </p:cNvSpPr>
          <p:nvPr>
            <p:ph sz="quarter" idx="1"/>
          </p:nvPr>
        </p:nvSpPr>
        <p:spPr>
          <a:xfrm>
            <a:off x="395536" y="1600200"/>
            <a:ext cx="7529264" cy="4873752"/>
          </a:xfrm>
        </p:spPr>
        <p:txBody>
          <a:bodyPr/>
          <a:lstStyle/>
          <a:p>
            <a:pPr marL="0" indent="0">
              <a:buNone/>
            </a:pPr>
            <a:r>
              <a:rPr lang="tr-TR" dirty="0" smtClean="0"/>
              <a:t>Okulum temiz çalışmaları kapsamında okul/kurumlarımızda;</a:t>
            </a:r>
          </a:p>
          <a:p>
            <a:r>
              <a:rPr lang="tr-TR" dirty="0" smtClean="0"/>
              <a:t>Hijyen noktası/noktalarında mutlaka dezenfektan, maske bulundurulmalıdır.</a:t>
            </a:r>
          </a:p>
          <a:p>
            <a:r>
              <a:rPr lang="tr-TR" dirty="0" smtClean="0"/>
              <a:t>Temizlik, maske, mesafe ile ilgili afiş, broşür vb. bilgilendirici </a:t>
            </a:r>
            <a:r>
              <a:rPr lang="tr-TR" dirty="0" err="1" smtClean="0"/>
              <a:t>dökümanlar</a:t>
            </a:r>
            <a:r>
              <a:rPr lang="tr-TR" dirty="0" smtClean="0"/>
              <a:t> asılı olmalıdır.</a:t>
            </a:r>
          </a:p>
          <a:p>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3264583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Sıfır atık çalışmaları</a:t>
            </a:r>
            <a:endParaRPr lang="tr-TR" dirty="0"/>
          </a:p>
        </p:txBody>
      </p:sp>
      <p:sp>
        <p:nvSpPr>
          <p:cNvPr id="3" name="İçerik Yer Tutucusu 2"/>
          <p:cNvSpPr>
            <a:spLocks noGrp="1"/>
          </p:cNvSpPr>
          <p:nvPr>
            <p:ph sz="quarter" idx="1"/>
          </p:nvPr>
        </p:nvSpPr>
        <p:spPr>
          <a:xfrm>
            <a:off x="457200" y="1600200"/>
            <a:ext cx="7787208" cy="2044824"/>
          </a:xfrm>
        </p:spPr>
        <p:txBody>
          <a:bodyPr>
            <a:normAutofit fontScale="85000" lnSpcReduction="20000"/>
          </a:bodyPr>
          <a:lstStyle/>
          <a:p>
            <a:r>
              <a:rPr lang="tr-TR" dirty="0" smtClean="0"/>
              <a:t>Okul/kurum müdürlüklerince sıfır atık ile ilgili faaliyetlerin (eğitim, atık toplama vb.) aylık olarak </a:t>
            </a:r>
            <a:r>
              <a:rPr lang="tr-TR" dirty="0" smtClean="0">
                <a:solidFill>
                  <a:srgbClr val="FF0000"/>
                </a:solidFill>
              </a:rPr>
              <a:t>Sıfır Atık</a:t>
            </a:r>
            <a:r>
              <a:rPr lang="tr-TR" dirty="0" smtClean="0"/>
              <a:t> sistemine girilmesi önem arz etmektedir.</a:t>
            </a:r>
          </a:p>
          <a:p>
            <a:endParaRPr lang="tr-TR" dirty="0"/>
          </a:p>
          <a:p>
            <a:r>
              <a:rPr lang="tr-TR" dirty="0" smtClean="0"/>
              <a:t>Her yılın MART ayı sonuna kadar bir önceki yılın atıkları ile ilgili  </a:t>
            </a:r>
            <a:r>
              <a:rPr lang="tr-TR" dirty="0" smtClean="0">
                <a:solidFill>
                  <a:srgbClr val="FF0000"/>
                </a:solidFill>
              </a:rPr>
              <a:t>Atık Yönetimi </a:t>
            </a:r>
            <a:r>
              <a:rPr lang="tr-TR" dirty="0" smtClean="0"/>
              <a:t>sisteminden kayıtların girilmesi sağlanmalıdır.</a:t>
            </a: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23</a:t>
            </a:fld>
            <a:endParaRPr lang="tr-TR">
              <a:solidFill>
                <a:prstClr val="black">
                  <a:tint val="75000"/>
                </a:prstClr>
              </a:solidFill>
            </a:endParaRPr>
          </a:p>
        </p:txBody>
      </p:sp>
    </p:spTree>
    <p:extLst>
      <p:ext uri="{BB962C8B-B14F-4D97-AF65-F5344CB8AC3E}">
        <p14:creationId xmlns:p14="http://schemas.microsoft.com/office/powerpoint/2010/main" val="3336532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571184" cy="1143000"/>
          </a:xfrm>
        </p:spPr>
        <p:txBody>
          <a:bodyPr>
            <a:noAutofit/>
          </a:bodyPr>
          <a:lstStyle/>
          <a:p>
            <a:pPr lvl="0"/>
            <a:r>
              <a:rPr lang="tr-TR" sz="2200" dirty="0"/>
              <a:t>Çocukların Eğitim Süreçlerinin Güvenliğine İlişkin Koruyucu ve Önleyici Hizmet ve tedbirlerin Arttırılmasına Yönelik İş Birliği </a:t>
            </a:r>
            <a:r>
              <a:rPr lang="tr-TR" sz="2200" dirty="0" smtClean="0"/>
              <a:t>Protokolü</a:t>
            </a:r>
            <a:endParaRPr lang="tr-TR" sz="2200" dirty="0"/>
          </a:p>
        </p:txBody>
      </p:sp>
      <p:sp>
        <p:nvSpPr>
          <p:cNvPr id="3" name="İçerik Yer Tutucusu 2"/>
          <p:cNvSpPr>
            <a:spLocks noGrp="1"/>
          </p:cNvSpPr>
          <p:nvPr>
            <p:ph sz="quarter" idx="1"/>
          </p:nvPr>
        </p:nvSpPr>
        <p:spPr>
          <a:xfrm>
            <a:off x="457200" y="1417638"/>
            <a:ext cx="7671816" cy="5056314"/>
          </a:xfrm>
        </p:spPr>
        <p:txBody>
          <a:bodyPr/>
          <a:lstStyle/>
          <a:p>
            <a:r>
              <a:rPr lang="tr-TR" dirty="0" smtClean="0"/>
              <a:t>Okul kurum müdürlüklerine 16.09.2022 tarih ve 57915407 sayılı yazı ile iş ve işlemlerin nasıl yapılacağı, uygulama kılavuzu gönderilmiştir.</a:t>
            </a:r>
          </a:p>
          <a:p>
            <a:r>
              <a:rPr lang="tr-TR" dirty="0" smtClean="0"/>
              <a:t>Okul/Kurum müdürlükleri uygulama kılavuzun da kendilerine verilen görevleri takip etmelidirler.</a:t>
            </a:r>
          </a:p>
          <a:p>
            <a:r>
              <a:rPr lang="tr-TR" dirty="0" smtClean="0"/>
              <a:t>Yapılan işlerin, eğitimlerin ve etkinliklerin takibi yapılmalı ve istendiğinde gönderilecek şekilde kayıt altına alınmalıdır.</a:t>
            </a:r>
          </a:p>
          <a:p>
            <a:r>
              <a:rPr lang="tr-TR" dirty="0" smtClean="0"/>
              <a:t>Uygulama kılavuzunda hangi işin, hangi Şube Müdürlüğü ile yürütüleceği belirtildiğinden iş ve işlemler için Müdürlüğümüz ilgili Şube müdürlükleri ile irtibata geçilmelidir.</a:t>
            </a: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24</a:t>
            </a:fld>
            <a:endParaRPr lang="tr-TR">
              <a:solidFill>
                <a:prstClr val="black">
                  <a:tint val="75000"/>
                </a:prstClr>
              </a:solidFill>
            </a:endParaRPr>
          </a:p>
        </p:txBody>
      </p:sp>
    </p:spTree>
    <p:extLst>
      <p:ext uri="{BB962C8B-B14F-4D97-AF65-F5344CB8AC3E}">
        <p14:creationId xmlns:p14="http://schemas.microsoft.com/office/powerpoint/2010/main" val="3221350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Pansiyon denetimleri</a:t>
            </a:r>
            <a:endParaRPr lang="tr-TR" dirty="0"/>
          </a:p>
        </p:txBody>
      </p:sp>
      <p:sp>
        <p:nvSpPr>
          <p:cNvPr id="3" name="İçerik Yer Tutucusu 2"/>
          <p:cNvSpPr>
            <a:spLocks noGrp="1"/>
          </p:cNvSpPr>
          <p:nvPr>
            <p:ph sz="quarter" idx="1"/>
          </p:nvPr>
        </p:nvSpPr>
        <p:spPr/>
        <p:txBody>
          <a:bodyPr/>
          <a:lstStyle/>
          <a:p>
            <a:r>
              <a:rPr lang="tr-TR" dirty="0" smtClean="0"/>
              <a:t>Pansiyonlu okullarda yapılan denetimler her yıl devam etmektedir.</a:t>
            </a:r>
          </a:p>
          <a:p>
            <a:r>
              <a:rPr lang="tr-TR" dirty="0" smtClean="0"/>
              <a:t>Okullarda belirlenen eksiklikler için süre verilmekte ve süresi içerisinde eksikliklerin tamamlanması beklenmektedir.</a:t>
            </a:r>
          </a:p>
          <a:p>
            <a:r>
              <a:rPr lang="tr-TR" dirty="0" smtClean="0"/>
              <a:t>Tespit edilen eksikliklerin risk değerlendirme ekibince değerlendirilerek, </a:t>
            </a:r>
            <a:r>
              <a:rPr lang="tr-TR" dirty="0" err="1" smtClean="0"/>
              <a:t>Mebbis</a:t>
            </a:r>
            <a:r>
              <a:rPr lang="tr-TR" dirty="0" smtClean="0"/>
              <a:t> risk değerlendirme ekranına giriş yapılması önem arz etmektedir. Risk değerlendirme tablosunun ıslak imzalı 4 </a:t>
            </a:r>
            <a:r>
              <a:rPr lang="tr-TR" dirty="0" err="1" smtClean="0"/>
              <a:t>nolu</a:t>
            </a:r>
            <a:r>
              <a:rPr lang="tr-TR" dirty="0" smtClean="0"/>
              <a:t> İSG klasöründe bulunması sağlanmalıdır.</a:t>
            </a: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25</a:t>
            </a:fld>
            <a:endParaRPr lang="tr-TR">
              <a:solidFill>
                <a:prstClr val="black">
                  <a:tint val="75000"/>
                </a:prstClr>
              </a:solidFill>
            </a:endParaRPr>
          </a:p>
        </p:txBody>
      </p:sp>
    </p:spTree>
    <p:extLst>
      <p:ext uri="{BB962C8B-B14F-4D97-AF65-F5344CB8AC3E}">
        <p14:creationId xmlns:p14="http://schemas.microsoft.com/office/powerpoint/2010/main" val="3455114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2653"/>
            <a:ext cx="7467600" cy="1143000"/>
          </a:xfrm>
        </p:spPr>
        <p:txBody>
          <a:bodyPr/>
          <a:lstStyle/>
          <a:p>
            <a:r>
              <a:rPr lang="tr-TR" dirty="0" smtClean="0"/>
              <a:t>Okul/Kurumların dikkat etmesi gerekli diğer konular</a:t>
            </a:r>
            <a:endParaRPr lang="tr-TR" dirty="0"/>
          </a:p>
        </p:txBody>
      </p:sp>
      <p:sp>
        <p:nvSpPr>
          <p:cNvPr id="3" name="İçerik Yer Tutucusu 2"/>
          <p:cNvSpPr>
            <a:spLocks noGrp="1"/>
          </p:cNvSpPr>
          <p:nvPr>
            <p:ph sz="quarter" idx="1"/>
          </p:nvPr>
        </p:nvSpPr>
        <p:spPr>
          <a:xfrm>
            <a:off x="179512" y="1196752"/>
            <a:ext cx="6336704" cy="5544616"/>
          </a:xfrm>
        </p:spPr>
        <p:txBody>
          <a:bodyPr>
            <a:normAutofit lnSpcReduction="10000"/>
          </a:bodyPr>
          <a:lstStyle/>
          <a:p>
            <a:r>
              <a:rPr lang="tr-TR" b="1" dirty="0" smtClean="0"/>
              <a:t>Okul/kurumlarda </a:t>
            </a:r>
            <a:r>
              <a:rPr lang="tr-TR" b="1" dirty="0"/>
              <a:t>meydana gelen bina değişikliklerinde, taşınma durumlarında, ek bina oluşturma durumlarında İlçe İSG Bürosunun bilgilendirilmesi sağlanmalıdır</a:t>
            </a:r>
            <a:r>
              <a:rPr lang="tr-TR" b="1" dirty="0" smtClean="0"/>
              <a:t>.</a:t>
            </a:r>
          </a:p>
          <a:p>
            <a:r>
              <a:rPr lang="tr-TR" dirty="0"/>
              <a:t>Tüm Okul / kurumlarımızda İş güvenliği iş ve işlemlerinin aynı şekilde yürütülmesi, uygulamada birlik sağlanması için dosyalama işlemi konusunda rehberlik yapılmaktadır</a:t>
            </a:r>
            <a:r>
              <a:rPr lang="tr-TR" dirty="0" smtClean="0"/>
              <a:t>.</a:t>
            </a:r>
          </a:p>
          <a:p>
            <a:r>
              <a:rPr lang="tr-TR" dirty="0"/>
              <a:t>Özlük dosyası, İSG talimatları vb. hangi evrakların, belgelerin dosyalanacağı kurumlarımıza anlatılmakta ve tüm belgeler web sayfamızdan yayınlanmaktadır. </a:t>
            </a:r>
          </a:p>
          <a:p>
            <a:endParaRPr lang="tr-TR" dirty="0"/>
          </a:p>
          <a:p>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26</a:t>
            </a:fld>
            <a:endParaRPr lang="tr-TR">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589" y="908720"/>
            <a:ext cx="25336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964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850106"/>
          </a:xfrm>
        </p:spPr>
        <p:txBody>
          <a:bodyPr>
            <a:normAutofit fontScale="90000"/>
          </a:bodyPr>
          <a:lstStyle/>
          <a:p>
            <a:r>
              <a:rPr lang="tr-TR" dirty="0" smtClean="0"/>
              <a:t>Değişim olması halinde Müdür ve müdür yardımcılarının yapacağı iş ve işlemler</a:t>
            </a:r>
            <a:endParaRPr lang="tr-TR" dirty="0"/>
          </a:p>
        </p:txBody>
      </p:sp>
      <p:sp>
        <p:nvSpPr>
          <p:cNvPr id="3" name="İçerik Yer Tutucusu 2"/>
          <p:cNvSpPr>
            <a:spLocks noGrp="1"/>
          </p:cNvSpPr>
          <p:nvPr>
            <p:ph sz="quarter" idx="1"/>
          </p:nvPr>
        </p:nvSpPr>
        <p:spPr>
          <a:xfrm>
            <a:off x="179512" y="1124744"/>
            <a:ext cx="8496944" cy="5328592"/>
          </a:xfrm>
        </p:spPr>
        <p:txBody>
          <a:bodyPr>
            <a:normAutofit fontScale="92500" lnSpcReduction="20000"/>
          </a:bodyPr>
          <a:lstStyle/>
          <a:p>
            <a:pPr algn="just"/>
            <a:r>
              <a:rPr lang="tr-TR" dirty="0" smtClean="0"/>
              <a:t>İSG bürosu olarak okul/kurum müdürlüklerimize İSG bürosundan gönderilen yazışmalar Dosya sistemi içerisinde dosyalanmalıdır. </a:t>
            </a:r>
          </a:p>
          <a:p>
            <a:pPr algn="just"/>
            <a:r>
              <a:rPr lang="tr-TR" dirty="0" smtClean="0"/>
              <a:t>okul/kurum müdürlükleri için İş </a:t>
            </a:r>
            <a:r>
              <a:rPr lang="tr-TR" dirty="0"/>
              <a:t>güvenliği ile ilgili </a:t>
            </a:r>
            <a:r>
              <a:rPr lang="tr-TR" dirty="0" smtClean="0"/>
              <a:t>süreçler, idareci değişimlerinden bağımsız olarak,  devam etmektedir. Bu nedenle müdür ve müdür yardımcılığı değişimlerinde görev alan personelin var olan ve devam eden durumlar ile ilgili </a:t>
            </a:r>
            <a:r>
              <a:rPr lang="tr-TR" b="1" dirty="0" smtClean="0"/>
              <a:t>bilgi sahibi olması, iş ve işlemlerin devamının sağlanması</a:t>
            </a:r>
            <a:r>
              <a:rPr lang="tr-TR" dirty="0" smtClean="0"/>
              <a:t> önem arz etmektedir.</a:t>
            </a:r>
          </a:p>
          <a:p>
            <a:pPr algn="just"/>
            <a:r>
              <a:rPr lang="tr-TR" dirty="0" smtClean="0"/>
              <a:t>Kuruma yeni atanan ve ya </a:t>
            </a:r>
            <a:r>
              <a:rPr lang="tr-TR" dirty="0" err="1" smtClean="0"/>
              <a:t>görevlendirlen</a:t>
            </a:r>
            <a:r>
              <a:rPr lang="tr-TR" dirty="0" smtClean="0"/>
              <a:t> idareci personelin; İş güvenliği ile ilgili olarak kanun ve yönetmeliklerin takibini yapması, bununla birlikte mutlaka kurum için hazırlanan ÖN DURUM TESPİT RAPORUNUNU,  </a:t>
            </a:r>
            <a:r>
              <a:rPr lang="tr-TR" dirty="0" err="1" smtClean="0"/>
              <a:t>Mebbis</a:t>
            </a:r>
            <a:r>
              <a:rPr lang="tr-TR" dirty="0" smtClean="0"/>
              <a:t> ortamında ve dosyada bulunan RİSK DEĞERLENDİRMESİNİ, ayrıca İş güvenliği İç YÖNERGESİNİ  incelenmesi önemlidir. İş güvenliği ile ilgili gelen giden yazılar kontrol edilmelidir.</a:t>
            </a:r>
          </a:p>
          <a:p>
            <a:r>
              <a:rPr lang="tr-TR" dirty="0" smtClean="0"/>
              <a:t>Tereddüde düşülen durumlarda İSG bürosu ile irtibata geçiniz.</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27</a:t>
            </a:fld>
            <a:endParaRPr lang="tr-TR">
              <a:solidFill>
                <a:prstClr val="black">
                  <a:tint val="75000"/>
                </a:prstClr>
              </a:solidFill>
            </a:endParaRPr>
          </a:p>
        </p:txBody>
      </p:sp>
    </p:spTree>
    <p:extLst>
      <p:ext uri="{BB962C8B-B14F-4D97-AF65-F5344CB8AC3E}">
        <p14:creationId xmlns:p14="http://schemas.microsoft.com/office/powerpoint/2010/main" val="4046521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 Yönerge</a:t>
            </a:r>
            <a:endParaRPr lang="tr-TR" dirty="0"/>
          </a:p>
        </p:txBody>
      </p:sp>
      <p:sp>
        <p:nvSpPr>
          <p:cNvPr id="3" name="İçerik Yer Tutucusu 2"/>
          <p:cNvSpPr>
            <a:spLocks noGrp="1"/>
          </p:cNvSpPr>
          <p:nvPr>
            <p:ph sz="quarter" idx="1"/>
          </p:nvPr>
        </p:nvSpPr>
        <p:spPr/>
        <p:txBody>
          <a:bodyPr/>
          <a:lstStyle/>
          <a:p>
            <a:pPr algn="just"/>
            <a:r>
              <a:rPr lang="tr-TR" dirty="0" smtClean="0"/>
              <a:t>İl milli eğitim Web sitesinde bulunan ve ayrıca okul/kurumlara DYS üzerinden gönderilen iç yönerge ile okul kurumlarda yapılması gerekli iş ve işlemler hakkında bilgilendirme yapılmıştır.</a:t>
            </a:r>
          </a:p>
          <a:p>
            <a:endParaRPr lang="tr-TR" dirty="0"/>
          </a:p>
          <a:p>
            <a:endParaRPr lang="tr-TR" dirty="0" smtClean="0"/>
          </a:p>
          <a:p>
            <a:r>
              <a:rPr lang="tr-TR" dirty="0"/>
              <a:t>http://mersin.meb.gov.tr/www/is-sagligi-ve-guvenligi-ic-yonergesi/icerik/1450</a:t>
            </a:r>
            <a:endParaRPr lang="tr-TR" dirty="0" smtClean="0"/>
          </a:p>
          <a:p>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28</a:t>
            </a:fld>
            <a:endParaRPr lang="tr-TR">
              <a:solidFill>
                <a:prstClr val="black">
                  <a:tint val="75000"/>
                </a:prstClr>
              </a:solidFill>
            </a:endParaRPr>
          </a:p>
        </p:txBody>
      </p:sp>
    </p:spTree>
    <p:extLst>
      <p:ext uri="{BB962C8B-B14F-4D97-AF65-F5344CB8AC3E}">
        <p14:creationId xmlns:p14="http://schemas.microsoft.com/office/powerpoint/2010/main" val="2745774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74638"/>
            <a:ext cx="6521152" cy="634082"/>
          </a:xfrm>
        </p:spPr>
        <p:txBody>
          <a:bodyPr/>
          <a:lstStyle/>
          <a:p>
            <a:r>
              <a:rPr lang="tr-TR" dirty="0" smtClean="0"/>
              <a:t>Yangın tüpleri ve Dolapları</a:t>
            </a:r>
            <a:endParaRPr lang="tr-TR" dirty="0"/>
          </a:p>
        </p:txBody>
      </p:sp>
      <p:sp>
        <p:nvSpPr>
          <p:cNvPr id="3" name="İçerik Yer Tutucusu 2"/>
          <p:cNvSpPr>
            <a:spLocks noGrp="1"/>
          </p:cNvSpPr>
          <p:nvPr>
            <p:ph sz="quarter" idx="1"/>
          </p:nvPr>
        </p:nvSpPr>
        <p:spPr>
          <a:xfrm>
            <a:off x="263979" y="1068679"/>
            <a:ext cx="8147248" cy="3192885"/>
          </a:xfrm>
        </p:spPr>
        <p:txBody>
          <a:bodyPr vert="horz">
            <a:normAutofit fontScale="92500" lnSpcReduction="10000"/>
          </a:bodyPr>
          <a:lstStyle/>
          <a:p>
            <a:pPr algn="just"/>
            <a:r>
              <a:rPr lang="tr-TR" dirty="0"/>
              <a:t>Okul kurumlarımızda bulunan yangın tüplerinin zamanında değiştirilmesi, </a:t>
            </a:r>
            <a:r>
              <a:rPr lang="tr-TR" dirty="0" smtClean="0"/>
              <a:t>kurumlarımızın </a:t>
            </a:r>
            <a:r>
              <a:rPr lang="tr-TR" dirty="0"/>
              <a:t>zarara uğramaması adına firmalarla yapılması gerekli </a:t>
            </a:r>
            <a:r>
              <a:rPr lang="tr-TR" dirty="0" smtClean="0"/>
              <a:t>örnek sözleşme DYS yazıları ile okul/kurumlarımıza gönderilmektedir.</a:t>
            </a:r>
          </a:p>
          <a:p>
            <a:pPr algn="just"/>
            <a:r>
              <a:rPr lang="tr-TR" dirty="0" smtClean="0"/>
              <a:t>Kurumlarımızda </a:t>
            </a:r>
            <a:r>
              <a:rPr lang="tr-TR" dirty="0"/>
              <a:t>tüplerin </a:t>
            </a:r>
            <a:r>
              <a:rPr lang="tr-TR" dirty="0" smtClean="0"/>
              <a:t>dolu ve </a:t>
            </a:r>
            <a:r>
              <a:rPr lang="tr-TR" dirty="0"/>
              <a:t>zamanında değiştirildiği konusu takip </a:t>
            </a:r>
            <a:r>
              <a:rPr lang="tr-TR" dirty="0" smtClean="0"/>
              <a:t>edilmelidir.</a:t>
            </a:r>
          </a:p>
          <a:p>
            <a:pPr algn="just"/>
            <a:r>
              <a:rPr lang="tr-TR" dirty="0" smtClean="0"/>
              <a:t>Yangın dolaplarının standartlara uygun olması için tüm okullardaki yangın dolaplarının kontrolleri yapılmalıdır.</a:t>
            </a:r>
            <a:endParaRPr lang="tr-TR" dirty="0"/>
          </a:p>
          <a:p>
            <a:pPr algn="just"/>
            <a:endParaRPr lang="tr-TR"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29</a:t>
            </a:fld>
            <a:endParaRPr lang="tr-T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33211"/>
          <a:stretch/>
        </p:blipFill>
        <p:spPr>
          <a:xfrm>
            <a:off x="655235" y="4261564"/>
            <a:ext cx="2789423" cy="2204863"/>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3096"/>
            <a:ext cx="3707904" cy="2146547"/>
          </a:xfrm>
          <a:prstGeom prst="rect">
            <a:avLst/>
          </a:prstGeom>
        </p:spPr>
      </p:pic>
    </p:spTree>
    <p:extLst>
      <p:ext uri="{BB962C8B-B14F-4D97-AF65-F5344CB8AC3E}">
        <p14:creationId xmlns:p14="http://schemas.microsoft.com/office/powerpoint/2010/main" val="48434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quarter" idx="1"/>
          </p:nvPr>
        </p:nvSpPr>
        <p:spPr>
          <a:xfrm>
            <a:off x="251520" y="1124744"/>
            <a:ext cx="8568952" cy="4536504"/>
          </a:xfrm>
        </p:spPr>
        <p:txBody>
          <a:bodyPr>
            <a:normAutofit fontScale="92500" lnSpcReduction="20000"/>
          </a:bodyPr>
          <a:lstStyle/>
          <a:p>
            <a:r>
              <a:rPr lang="tr-TR" sz="2800" dirty="0" smtClean="0"/>
              <a:t>İlçe İSG Bürosu olarak; Okul kurumlarımıza İş güvenliği ile ilgili yönelik Rehberlik, bilgilendirme ve eğitim çalışmalarında bulunmaktayız. </a:t>
            </a:r>
          </a:p>
          <a:p>
            <a:endParaRPr lang="tr-TR" sz="2800" dirty="0"/>
          </a:p>
          <a:p>
            <a:endParaRPr lang="tr-TR" sz="2800" dirty="0" smtClean="0"/>
          </a:p>
          <a:p>
            <a:r>
              <a:rPr lang="tr-TR" sz="2800" dirty="0"/>
              <a:t>Okul/kurumlar </a:t>
            </a:r>
            <a:r>
              <a:rPr lang="tr-TR" sz="2800" dirty="0" smtClean="0"/>
              <a:t>ise kendi </a:t>
            </a:r>
            <a:r>
              <a:rPr lang="tr-TR" sz="2800" dirty="0"/>
              <a:t>sorumluluk alanlarındaki </a:t>
            </a:r>
            <a:r>
              <a:rPr lang="tr-TR" sz="2800" dirty="0" smtClean="0"/>
              <a:t>tüm çalışmalarda iş </a:t>
            </a:r>
            <a:r>
              <a:rPr lang="tr-TR" sz="2800" dirty="0"/>
              <a:t>güvenliğinin tesis edilmesi için gerekli </a:t>
            </a:r>
            <a:r>
              <a:rPr lang="tr-TR" sz="2800" dirty="0" smtClean="0"/>
              <a:t>faaliyetleri yaparlar. </a:t>
            </a:r>
          </a:p>
          <a:p>
            <a:endParaRPr lang="tr-TR" sz="2800" dirty="0"/>
          </a:p>
          <a:p>
            <a:r>
              <a:rPr lang="tr-TR" sz="2800" dirty="0" smtClean="0"/>
              <a:t>Herhangi bir bilgilendirme, rehberlik ve eğitim ihtiyacı olması halinde iş güvenliği bürosu ile irtibata geçilmelidir.</a:t>
            </a:r>
          </a:p>
          <a:p>
            <a:pPr marL="0" indent="0">
              <a:buNone/>
            </a:pPr>
            <a:endParaRPr lang="tr-TR" sz="2800"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3</a:t>
            </a:fld>
            <a:endParaRPr lang="tr-TR" dirty="0"/>
          </a:p>
        </p:txBody>
      </p:sp>
    </p:spTree>
    <p:extLst>
      <p:ext uri="{BB962C8B-B14F-4D97-AF65-F5344CB8AC3E}">
        <p14:creationId xmlns:p14="http://schemas.microsoft.com/office/powerpoint/2010/main" val="29899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63190"/>
            <a:ext cx="6048672" cy="529506"/>
          </a:xfrm>
        </p:spPr>
        <p:txBody>
          <a:bodyPr>
            <a:normAutofit fontScale="90000"/>
          </a:bodyPr>
          <a:lstStyle/>
          <a:p>
            <a:r>
              <a:rPr lang="tr-TR" dirty="0" smtClean="0"/>
              <a:t>Kişisel Koruyucu Donanım (KKD)</a:t>
            </a:r>
            <a:endParaRPr lang="tr-TR" dirty="0"/>
          </a:p>
        </p:txBody>
      </p:sp>
      <p:sp>
        <p:nvSpPr>
          <p:cNvPr id="3" name="İçerik Yer Tutucusu 2"/>
          <p:cNvSpPr>
            <a:spLocks noGrp="1"/>
          </p:cNvSpPr>
          <p:nvPr>
            <p:ph sz="quarter" idx="1"/>
          </p:nvPr>
        </p:nvSpPr>
        <p:spPr>
          <a:xfrm>
            <a:off x="395536" y="836712"/>
            <a:ext cx="8208912" cy="5305800"/>
          </a:xfrm>
        </p:spPr>
        <p:txBody>
          <a:bodyPr vert="horz">
            <a:normAutofit/>
          </a:bodyPr>
          <a:lstStyle/>
          <a:p>
            <a:pPr algn="just"/>
            <a:r>
              <a:rPr lang="tr-TR" dirty="0" smtClean="0"/>
              <a:t>Okul/ Kurumda çalışan personel için hangi kişisel koruyucu donanımın verilmesi ile ilgili rehberlik İSG bürosu tarafından yapılmakta, </a:t>
            </a:r>
            <a:r>
              <a:rPr lang="tr-TR" dirty="0"/>
              <a:t>KKD </a:t>
            </a:r>
            <a:r>
              <a:rPr lang="tr-TR" dirty="0" smtClean="0"/>
              <a:t>Eğitim ve Teslim </a:t>
            </a:r>
            <a:r>
              <a:rPr lang="tr-TR" dirty="0"/>
              <a:t>Tutanağı ve KKD EN </a:t>
            </a:r>
            <a:r>
              <a:rPr lang="tr-TR" dirty="0" smtClean="0"/>
              <a:t>STANDARTLARI rehber dosyası hazırlanarak tüm okul/kurumlara gönderilmiş ve Web sayfamızdan yayınlanmıştır. Kişisel koruyucu donanımlar personele eğitim verilerek, teslim edilmelidir.  Rehberlik ihtiyacı olması halinde İSG bürosu ile irtibata geçilmelidir.</a:t>
            </a:r>
          </a:p>
          <a:p>
            <a:pPr marL="0" indent="0" algn="just">
              <a:buNone/>
            </a:pPr>
            <a:r>
              <a:rPr lang="tr-TR" sz="1100" dirty="0" smtClean="0"/>
              <a:t> 	</a:t>
            </a:r>
            <a:endParaRPr lang="tr-TR" sz="1100"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30</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pic>
        <p:nvPicPr>
          <p:cNvPr id="9" name="Resim 8"/>
          <p:cNvPicPr/>
          <p:nvPr/>
        </p:nvPicPr>
        <p:blipFill>
          <a:blip r:embed="rId2"/>
          <a:stretch>
            <a:fillRect/>
          </a:stretch>
        </p:blipFill>
        <p:spPr>
          <a:xfrm>
            <a:off x="3068676" y="4510404"/>
            <a:ext cx="1231900" cy="1150844"/>
          </a:xfrm>
          <a:prstGeom prst="rect">
            <a:avLst/>
          </a:prstGeom>
        </p:spPr>
      </p:pic>
      <p:pic>
        <p:nvPicPr>
          <p:cNvPr id="10" name="Picture 45" descr="EN%20388%20iş%20eldiveni"/>
          <p:cNvPicPr/>
          <p:nvPr/>
        </p:nvPicPr>
        <p:blipFill>
          <a:blip r:embed="rId3">
            <a:extLst>
              <a:ext uri="{28A0092B-C50C-407E-A947-70E740481C1C}">
                <a14:useLocalDpi xmlns:a14="http://schemas.microsoft.com/office/drawing/2010/main" val="0"/>
              </a:ext>
            </a:extLst>
          </a:blip>
          <a:srcRect/>
          <a:stretch>
            <a:fillRect/>
          </a:stretch>
        </p:blipFill>
        <p:spPr bwMode="auto">
          <a:xfrm>
            <a:off x="1214604" y="4760640"/>
            <a:ext cx="1192530" cy="972616"/>
          </a:xfrm>
          <a:prstGeom prst="rect">
            <a:avLst/>
          </a:prstGeom>
          <a:noFill/>
          <a:ln>
            <a:noFill/>
          </a:ln>
        </p:spPr>
      </p:pic>
      <p:pic>
        <p:nvPicPr>
          <p:cNvPr id="11" name="Picture 18"/>
          <p:cNvPicPr/>
          <p:nvPr/>
        </p:nvPicPr>
        <p:blipFill>
          <a:blip r:embed="rId4" cstate="print">
            <a:extLst>
              <a:ext uri="{28A0092B-C50C-407E-A947-70E740481C1C}">
                <a14:useLocalDpi xmlns:a14="http://schemas.microsoft.com/office/drawing/2010/main" val="0"/>
              </a:ext>
            </a:extLst>
          </a:blip>
          <a:stretch>
            <a:fillRect/>
          </a:stretch>
        </p:blipFill>
        <p:spPr>
          <a:xfrm>
            <a:off x="5004048" y="4653923"/>
            <a:ext cx="1120775" cy="863309"/>
          </a:xfrm>
          <a:prstGeom prst="rect">
            <a:avLst/>
          </a:prstGeom>
        </p:spPr>
      </p:pic>
      <p:pic>
        <p:nvPicPr>
          <p:cNvPr id="12" name="Picture 58"/>
          <p:cNvPicPr/>
          <p:nvPr/>
        </p:nvPicPr>
        <p:blipFill>
          <a:blip r:embed="rId5" cstate="print">
            <a:extLst>
              <a:ext uri="{28A0092B-C50C-407E-A947-70E740481C1C}">
                <a14:useLocalDpi xmlns:a14="http://schemas.microsoft.com/office/drawing/2010/main" val="0"/>
              </a:ext>
            </a:extLst>
          </a:blip>
          <a:stretch>
            <a:fillRect/>
          </a:stretch>
        </p:blipFill>
        <p:spPr>
          <a:xfrm>
            <a:off x="6709370" y="4765683"/>
            <a:ext cx="1485900" cy="751549"/>
          </a:xfrm>
          <a:prstGeom prst="rect">
            <a:avLst/>
          </a:prstGeom>
        </p:spPr>
      </p:pic>
    </p:spTree>
    <p:extLst>
      <p:ext uri="{BB962C8B-B14F-4D97-AF65-F5344CB8AC3E}">
        <p14:creationId xmlns:p14="http://schemas.microsoft.com/office/powerpoint/2010/main" val="3042269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6449144" cy="432048"/>
          </a:xfrm>
        </p:spPr>
        <p:txBody>
          <a:bodyPr>
            <a:normAutofit fontScale="90000"/>
          </a:bodyPr>
          <a:lstStyle/>
          <a:p>
            <a:r>
              <a:rPr lang="tr-TR" dirty="0" smtClean="0"/>
              <a:t>Uyarı ve İkaz Levhaları</a:t>
            </a:r>
            <a:endParaRPr lang="tr-TR" dirty="0"/>
          </a:p>
        </p:txBody>
      </p:sp>
      <p:sp>
        <p:nvSpPr>
          <p:cNvPr id="3" name="İçerik Yer Tutucusu 2"/>
          <p:cNvSpPr>
            <a:spLocks noGrp="1"/>
          </p:cNvSpPr>
          <p:nvPr>
            <p:ph sz="quarter" idx="1"/>
          </p:nvPr>
        </p:nvSpPr>
        <p:spPr>
          <a:xfrm>
            <a:off x="251520" y="620688"/>
            <a:ext cx="8056984" cy="5735662"/>
          </a:xfrm>
        </p:spPr>
        <p:txBody>
          <a:bodyPr/>
          <a:lstStyle/>
          <a:p>
            <a:pPr algn="just"/>
            <a:r>
              <a:rPr lang="tr-TR" dirty="0" smtClean="0"/>
              <a:t>Okul / kurumlarımızda kazan dairesi, elektrik odası, dam/çatı kapıları gibi tehlikeli alanlara ve tehlikeli olabilecek yerlere uyarı ikaz levhalarının asılması sağlanmalıdır. Okul/kurum bina ve eklentilerinde uyarı ve ikaz levhaları ile ilgili eksiklik bulunmamalıdır.</a:t>
            </a:r>
          </a:p>
          <a:p>
            <a:pPr marL="0" indent="0">
              <a:buNone/>
            </a:pP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31</a:t>
            </a:fld>
            <a:endParaRPr lang="tr-TR">
              <a:solidFill>
                <a:prstClr val="black">
                  <a:tint val="75000"/>
                </a:prstClr>
              </a:solidFill>
            </a:endParaRPr>
          </a:p>
        </p:txBody>
      </p:sp>
      <p:pic>
        <p:nvPicPr>
          <p:cNvPr id="6" name="Picture 2" descr="D:\yedek 28092018\918-dosya sistemi\Ön durum Tespit Raporları\okul resimleri\74-Hüseyin Güvercin ortaokulu\IMG_20180417_1429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12" t="32168" r="21388" b="23520"/>
          <a:stretch/>
        </p:blipFill>
        <p:spPr bwMode="auto">
          <a:xfrm>
            <a:off x="777202" y="3108350"/>
            <a:ext cx="2498653"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yedek 28092018\918-dosya sistemi\Ön durum Tespit Raporları\okul resimleri\74-Hüseyin Güvercin ortaokulu\IMG_20180417_1419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38" t="30737" r="40563" b="39417"/>
          <a:stretch/>
        </p:blipFill>
        <p:spPr bwMode="auto">
          <a:xfrm>
            <a:off x="777201" y="4885271"/>
            <a:ext cx="2498653" cy="14710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yedek 28092018\918-dosya sistemi\Ön durum Tespit Raporları\okul resimleri\74-Hüseyin Güvercin ortaokulu\IMG_20180417_1418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61" t="42100" r="40000" b="23240"/>
          <a:stretch/>
        </p:blipFill>
        <p:spPr bwMode="auto">
          <a:xfrm>
            <a:off x="4247964" y="3108350"/>
            <a:ext cx="2772308" cy="1512168"/>
          </a:xfrm>
          <a:prstGeom prst="rect">
            <a:avLst/>
          </a:prstGeom>
          <a:noFill/>
          <a:extLst>
            <a:ext uri="{909E8E84-426E-40DD-AFC4-6F175D3DCCD1}">
              <a14:hiddenFill xmlns:a14="http://schemas.microsoft.com/office/drawing/2010/main">
                <a:solidFill>
                  <a:srgbClr val="FFFFFF"/>
                </a:solidFill>
              </a14:hiddenFill>
            </a:ext>
          </a:extLst>
        </p:spPr>
      </p:pic>
      <p:sp>
        <p:nvSpPr>
          <p:cNvPr id="9"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t>Toroslar İlçe Milli Eğitim Müdürlüğü İSG Bürosu</a:t>
            </a:r>
            <a:endParaRPr lang="tr-TR" dirty="0"/>
          </a:p>
        </p:txBody>
      </p:sp>
      <p:pic>
        <p:nvPicPr>
          <p:cNvPr id="2051" name="Picture 3" descr="D:\yedek 28092018\918-dosya sistemi\Ön durum Tespit Raporları\okul resimleri\74-Hüseyin Güvercin ortaokulu\IMG_20180417_14184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705" t="15835" r="13542" b="27770"/>
          <a:stretch/>
        </p:blipFill>
        <p:spPr bwMode="auto">
          <a:xfrm>
            <a:off x="4247964" y="4885271"/>
            <a:ext cx="2791197" cy="135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97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256536"/>
            <a:ext cx="7128792" cy="580176"/>
          </a:xfrm>
        </p:spPr>
        <p:txBody>
          <a:bodyPr>
            <a:normAutofit fontScale="90000"/>
          </a:bodyPr>
          <a:lstStyle/>
          <a:p>
            <a:r>
              <a:rPr lang="tr-TR" dirty="0" smtClean="0"/>
              <a:t>Servis Araçlarının Kontrol Edilmesi</a:t>
            </a:r>
            <a:endParaRPr lang="tr-TR" dirty="0"/>
          </a:p>
        </p:txBody>
      </p:sp>
      <p:sp>
        <p:nvSpPr>
          <p:cNvPr id="3" name="İçerik Yer Tutucusu 2"/>
          <p:cNvSpPr>
            <a:spLocks noGrp="1"/>
          </p:cNvSpPr>
          <p:nvPr>
            <p:ph sz="quarter" idx="1"/>
          </p:nvPr>
        </p:nvSpPr>
        <p:spPr>
          <a:xfrm>
            <a:off x="251520" y="1109538"/>
            <a:ext cx="8280920" cy="4407694"/>
          </a:xfrm>
        </p:spPr>
        <p:txBody>
          <a:bodyPr vert="horz">
            <a:normAutofit/>
          </a:bodyPr>
          <a:lstStyle/>
          <a:p>
            <a:pPr marL="0" indent="0" algn="just">
              <a:buNone/>
            </a:pPr>
            <a:r>
              <a:rPr lang="tr-TR" dirty="0"/>
              <a:t> </a:t>
            </a:r>
            <a:r>
              <a:rPr lang="tr-TR" dirty="0" smtClean="0"/>
              <a:t>  Tüm okul/kurumlarımızda;</a:t>
            </a:r>
            <a:endParaRPr lang="tr-TR" dirty="0"/>
          </a:p>
          <a:p>
            <a:pPr algn="just"/>
            <a:r>
              <a:rPr lang="tr-TR" dirty="0"/>
              <a:t>Taşımacıyı Tespit Komisyonu Tarafından Yapılan Okul Servisi,</a:t>
            </a:r>
          </a:p>
          <a:p>
            <a:pPr algn="just"/>
            <a:r>
              <a:rPr lang="tr-TR" dirty="0"/>
              <a:t>Taşımacıyı Tespit Komisyonu Dışında Yapılan Okul Servisi,</a:t>
            </a:r>
          </a:p>
          <a:p>
            <a:pPr algn="just"/>
            <a:r>
              <a:rPr lang="tr-TR" dirty="0"/>
              <a:t>Taşıma Yoluyla Eğitime Erişim servis araçları </a:t>
            </a:r>
            <a:r>
              <a:rPr lang="tr-TR" dirty="0" smtClean="0"/>
              <a:t>için;</a:t>
            </a:r>
          </a:p>
          <a:p>
            <a:pPr marL="0" indent="0" algn="just">
              <a:buNone/>
            </a:pPr>
            <a:r>
              <a:rPr lang="tr-TR" dirty="0" smtClean="0"/>
              <a:t> </a:t>
            </a:r>
            <a:r>
              <a:rPr lang="tr-TR" dirty="0"/>
              <a:t>KL-</a:t>
            </a:r>
            <a:r>
              <a:rPr lang="tr-TR" dirty="0">
                <a:hlinkClick r:id="rId2" action="ppaction://hlinkfile"/>
              </a:rPr>
              <a:t>46</a:t>
            </a:r>
            <a:r>
              <a:rPr lang="tr-TR" dirty="0"/>
              <a:t>-</a:t>
            </a:r>
            <a:r>
              <a:rPr lang="tr-TR" dirty="0">
                <a:hlinkClick r:id="rId3" action="ppaction://hlinkfile"/>
              </a:rPr>
              <a:t>47</a:t>
            </a:r>
            <a:r>
              <a:rPr lang="tr-TR" dirty="0"/>
              <a:t>-</a:t>
            </a:r>
            <a:r>
              <a:rPr lang="tr-TR" dirty="0">
                <a:hlinkClick r:id="rId4" action="ppaction://hlinkfile"/>
              </a:rPr>
              <a:t>48</a:t>
            </a:r>
            <a:r>
              <a:rPr lang="tr-TR" dirty="0"/>
              <a:t> formlar ile kontrol </a:t>
            </a:r>
            <a:r>
              <a:rPr lang="tr-TR" dirty="0" smtClean="0"/>
              <a:t>edilmeli </a:t>
            </a:r>
            <a:r>
              <a:rPr lang="tr-TR" dirty="0"/>
              <a:t>ve </a:t>
            </a:r>
            <a:r>
              <a:rPr lang="tr-TR" dirty="0" smtClean="0"/>
              <a:t>uygunsuz durumlar ve sonuçlar İlçe müdürlüğümüz Taşımalı Eğitim bürosu ile paylaşılmalıdır.</a:t>
            </a:r>
            <a:endParaRPr lang="tr-TR"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32</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745997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a:spLocks noGrp="1"/>
          </p:cNvSpPr>
          <p:nvPr>
            <p:ph sz="quarter" idx="1"/>
          </p:nvPr>
        </p:nvSpPr>
        <p:spPr>
          <a:xfrm>
            <a:off x="2195736" y="2204864"/>
            <a:ext cx="4464496" cy="3024336"/>
          </a:xfrm>
        </p:spPr>
        <p:txBody>
          <a:bodyPr>
            <a:noAutofit/>
          </a:bodyPr>
          <a:lstStyle/>
          <a:p>
            <a:pPr marL="0" indent="0" algn="ctr">
              <a:buNone/>
            </a:pPr>
            <a:r>
              <a:rPr lang="tr-TR" dirty="0" smtClean="0"/>
              <a:t>Teşekkürler…</a:t>
            </a:r>
          </a:p>
          <a:p>
            <a:pPr marL="0" indent="0" algn="ctr">
              <a:buNone/>
            </a:pPr>
            <a:endParaRPr lang="tr-TR" dirty="0"/>
          </a:p>
          <a:p>
            <a:pPr marL="0" indent="0" algn="ctr">
              <a:buNone/>
            </a:pPr>
            <a:endParaRPr lang="tr-TR" dirty="0" smtClean="0"/>
          </a:p>
          <a:p>
            <a:pPr marL="0" indent="0" algn="ctr">
              <a:buNone/>
            </a:pPr>
            <a:r>
              <a:rPr lang="tr-TR" dirty="0" smtClean="0"/>
              <a:t>İbrahim DEVECİ</a:t>
            </a:r>
          </a:p>
          <a:p>
            <a:pPr marL="0" indent="0" algn="ctr">
              <a:buNone/>
            </a:pPr>
            <a:r>
              <a:rPr lang="tr-TR" dirty="0" smtClean="0"/>
              <a:t>İlçe Milli Eğitim Müdürlüğü </a:t>
            </a:r>
            <a:r>
              <a:rPr lang="tr-TR" dirty="0" smtClean="0"/>
              <a:t>İSG Büro Yöneticisi /İş </a:t>
            </a:r>
            <a:r>
              <a:rPr lang="tr-TR" dirty="0"/>
              <a:t>G</a:t>
            </a:r>
            <a:r>
              <a:rPr lang="tr-TR" dirty="0" smtClean="0"/>
              <a:t>üvenliği Uzmanı</a:t>
            </a:r>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33</a:t>
            </a:fld>
            <a:endParaRPr lang="tr-TR">
              <a:solidFill>
                <a:prstClr val="black">
                  <a:tint val="75000"/>
                </a:prstClr>
              </a:solidFill>
            </a:endParaRPr>
          </a:p>
        </p:txBody>
      </p:sp>
      <p:sp>
        <p:nvSpPr>
          <p:cNvPr id="8"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t>Toroslar İlçe Milli Eğitim Müdürlüğü İSG Bürosu</a:t>
            </a:r>
            <a:endParaRPr lang="tr-TR" dirty="0"/>
          </a:p>
        </p:txBody>
      </p:sp>
    </p:spTree>
    <p:extLst>
      <p:ext uri="{BB962C8B-B14F-4D97-AF65-F5344CB8AC3E}">
        <p14:creationId xmlns:p14="http://schemas.microsoft.com/office/powerpoint/2010/main" val="45463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08912" cy="778098"/>
          </a:xfrm>
        </p:spPr>
        <p:txBody>
          <a:bodyPr>
            <a:normAutofit/>
          </a:bodyPr>
          <a:lstStyle/>
          <a:p>
            <a:pPr lvl="0"/>
            <a:r>
              <a:rPr lang="tr-TR" sz="3200" dirty="0" smtClean="0"/>
              <a:t>Ö</a:t>
            </a:r>
            <a:r>
              <a:rPr lang="tr-TR" dirty="0" smtClean="0"/>
              <a:t>n durum tespit raporu</a:t>
            </a:r>
            <a:endParaRPr lang="tr-TR" dirty="0"/>
          </a:p>
        </p:txBody>
      </p:sp>
      <p:sp>
        <p:nvSpPr>
          <p:cNvPr id="3" name="İçerik Yer Tutucusu 2"/>
          <p:cNvSpPr>
            <a:spLocks noGrp="1"/>
          </p:cNvSpPr>
          <p:nvPr>
            <p:ph sz="quarter" idx="1"/>
          </p:nvPr>
        </p:nvSpPr>
        <p:spPr>
          <a:xfrm>
            <a:off x="251520" y="1196752"/>
            <a:ext cx="7992888" cy="5112568"/>
          </a:xfrm>
        </p:spPr>
        <p:txBody>
          <a:bodyPr vert="horz">
            <a:normAutofit lnSpcReduction="10000"/>
          </a:bodyPr>
          <a:lstStyle/>
          <a:p>
            <a:pPr algn="just"/>
            <a:r>
              <a:rPr lang="tr-TR" dirty="0"/>
              <a:t>Okul kurumlarımıza yapılan </a:t>
            </a:r>
            <a:r>
              <a:rPr lang="tr-TR" dirty="0" smtClean="0"/>
              <a:t>rehberlik faaliyeti kapsamında </a:t>
            </a:r>
            <a:r>
              <a:rPr lang="tr-TR" dirty="0">
                <a:solidFill>
                  <a:srgbClr val="FF0000"/>
                </a:solidFill>
              </a:rPr>
              <a:t>tehlikeli kurumlardan (meslek liseleri, pansiyonlu okullar, anaokulu) </a:t>
            </a:r>
            <a:r>
              <a:rPr lang="tr-TR" dirty="0"/>
              <a:t>başlamak üzere devam etmekte ve ön durum tespit raporu ile okul kurumlarımızda </a:t>
            </a:r>
            <a:r>
              <a:rPr lang="tr-TR" dirty="0" smtClean="0"/>
              <a:t>rehberlik, bilgilendirme yapılmakta ve sonuçlar </a:t>
            </a:r>
            <a:r>
              <a:rPr lang="tr-TR" dirty="0"/>
              <a:t>rapor olarak kurum müdürlüğüne gönderilmektedir</a:t>
            </a:r>
            <a:r>
              <a:rPr lang="tr-TR" dirty="0" smtClean="0"/>
              <a:t>.</a:t>
            </a:r>
          </a:p>
          <a:p>
            <a:pPr algn="just"/>
            <a:r>
              <a:rPr lang="tr-TR" dirty="0" smtClean="0"/>
              <a:t>Ön durum tespit raporundaki eksikler incelenmelidir ve eksiklerin tamamlanması için çalışmaların yürütülmesi önem arz etmektedir.</a:t>
            </a:r>
          </a:p>
          <a:p>
            <a:pPr algn="just"/>
            <a:r>
              <a:rPr lang="tr-TR" dirty="0" smtClean="0"/>
              <a:t>Okul kurum müdürlükleri tarafından oluşturulan risk değerlendirme ekibinin tespit ettiği eksikler ile birlikte ön durum tespit raporundaki eksikler de risk değerlendirme ekiplerince değerlendirilmelidir.</a:t>
            </a:r>
          </a:p>
          <a:p>
            <a:pPr marL="0" indent="0" algn="just">
              <a:buNone/>
            </a:pPr>
            <a:endParaRPr lang="tr-TR"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241183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6593160" cy="562074"/>
          </a:xfrm>
        </p:spPr>
        <p:txBody>
          <a:bodyPr/>
          <a:lstStyle/>
          <a:p>
            <a:r>
              <a:rPr lang="tr-TR" dirty="0" smtClean="0"/>
              <a:t>Ortam gözetimi</a:t>
            </a:r>
            <a:endParaRPr lang="tr-TR" dirty="0"/>
          </a:p>
        </p:txBody>
      </p:sp>
      <p:sp>
        <p:nvSpPr>
          <p:cNvPr id="3" name="İçerik Yer Tutucusu 2"/>
          <p:cNvSpPr>
            <a:spLocks noGrp="1"/>
          </p:cNvSpPr>
          <p:nvPr>
            <p:ph sz="quarter" idx="1"/>
          </p:nvPr>
        </p:nvSpPr>
        <p:spPr>
          <a:xfrm>
            <a:off x="179512" y="1124744"/>
            <a:ext cx="8435280" cy="5231606"/>
          </a:xfrm>
        </p:spPr>
        <p:txBody>
          <a:bodyPr vert="horz">
            <a:normAutofit fontScale="92500"/>
          </a:bodyPr>
          <a:lstStyle/>
          <a:p>
            <a:pPr algn="just"/>
            <a:r>
              <a:rPr lang="tr-TR" dirty="0"/>
              <a:t>Okul kurumlarımızda bulunan </a:t>
            </a:r>
            <a:r>
              <a:rPr lang="tr-TR" dirty="0" smtClean="0"/>
              <a:t>TYP, KHK çalışanları, sürekli işçiler ve diğer hizmetli çalışanlar </a:t>
            </a:r>
            <a:r>
              <a:rPr lang="tr-TR" dirty="0"/>
              <a:t>İlçe İSG bürosu tarafından sürekli olarak </a:t>
            </a:r>
            <a:r>
              <a:rPr lang="tr-TR" dirty="0">
                <a:solidFill>
                  <a:srgbClr val="FF0000"/>
                </a:solidFill>
              </a:rPr>
              <a:t>yerinde </a:t>
            </a:r>
            <a:r>
              <a:rPr lang="tr-TR" dirty="0" smtClean="0">
                <a:solidFill>
                  <a:srgbClr val="FF0000"/>
                </a:solidFill>
              </a:rPr>
              <a:t>rehberlik ve ortam gözetimi </a:t>
            </a:r>
            <a:r>
              <a:rPr lang="tr-TR" dirty="0">
                <a:solidFill>
                  <a:srgbClr val="FF0000"/>
                </a:solidFill>
              </a:rPr>
              <a:t>yapılmakta</a:t>
            </a:r>
            <a:r>
              <a:rPr lang="tr-TR" dirty="0"/>
              <a:t> ve çalışanların kaza ile karşı karşıya kalmalarının önüne geçilmeye çalışılmaktadır</a:t>
            </a:r>
            <a:r>
              <a:rPr lang="tr-TR" dirty="0" smtClean="0"/>
              <a:t>.</a:t>
            </a:r>
          </a:p>
          <a:p>
            <a:pPr algn="just"/>
            <a:r>
              <a:rPr lang="tr-TR" dirty="0" smtClean="0"/>
              <a:t>Ayrıca okul kurum müdürlerine iş güvenliği kapsamında bilgilendirmeler yapılmaktadır.</a:t>
            </a:r>
          </a:p>
          <a:p>
            <a:pPr algn="just"/>
            <a:r>
              <a:rPr lang="tr-TR" dirty="0" smtClean="0"/>
              <a:t>Okul /kurum müdürlüklerimiz personel ile ilgili iş güvenliği tedbirlerine uymadığı konusunda bir durum tespit etmesi halinde sözlü/yazılı uyarılarda bulunmalıdır. </a:t>
            </a:r>
          </a:p>
          <a:p>
            <a:pPr algn="just"/>
            <a:r>
              <a:rPr lang="tr-TR" dirty="0" smtClean="0"/>
              <a:t>Yüksekte çalışma, kapalı ortamda çalışma, kimyasallarla çalışma, elektrikle çalışma gibi tehlikeli iş ve işlemler de ortam güvenliği sağlanmadan, gerekli eğitimler alınmadan  personel çalıştırılmamalıdır.</a:t>
            </a:r>
            <a:endParaRPr lang="tr-TR" dirty="0"/>
          </a:p>
          <a:p>
            <a:pPr marL="0" indent="0" algn="just">
              <a:buNone/>
            </a:pPr>
            <a:endParaRPr lang="tr-TR" dirty="0"/>
          </a:p>
          <a:p>
            <a:pPr marL="0" indent="0" algn="just">
              <a:buNone/>
            </a:pPr>
            <a:endParaRPr lang="tr-TR" sz="1100"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5</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64375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5286" y="274638"/>
            <a:ext cx="6679514" cy="706090"/>
          </a:xfrm>
        </p:spPr>
        <p:txBody>
          <a:bodyPr>
            <a:normAutofit/>
          </a:bodyPr>
          <a:lstStyle/>
          <a:p>
            <a:r>
              <a:rPr lang="tr-TR" dirty="0" smtClean="0"/>
              <a:t>Risk Değerlendirme çalışmaları</a:t>
            </a:r>
            <a:endParaRPr lang="tr-TR" dirty="0"/>
          </a:p>
        </p:txBody>
      </p:sp>
      <p:sp>
        <p:nvSpPr>
          <p:cNvPr id="3" name="İçerik Yer Tutucusu 2"/>
          <p:cNvSpPr>
            <a:spLocks noGrp="1"/>
          </p:cNvSpPr>
          <p:nvPr>
            <p:ph sz="quarter" idx="1"/>
          </p:nvPr>
        </p:nvSpPr>
        <p:spPr>
          <a:xfrm>
            <a:off x="514164" y="1268760"/>
            <a:ext cx="7467600" cy="4968552"/>
          </a:xfrm>
        </p:spPr>
        <p:txBody>
          <a:bodyPr vert="horz">
            <a:normAutofit fontScale="92500" lnSpcReduction="10000"/>
          </a:bodyPr>
          <a:lstStyle/>
          <a:p>
            <a:pPr algn="just"/>
            <a:r>
              <a:rPr lang="tr-TR" dirty="0"/>
              <a:t>Tüm resmi okul kurumlarımızın risk değerlendirme </a:t>
            </a:r>
            <a:r>
              <a:rPr lang="tr-TR" dirty="0" smtClean="0"/>
              <a:t>çalışmaları, tüm risk değerlendirme ekip üyelerinin katılımı ile yapılmış ve </a:t>
            </a:r>
            <a:r>
              <a:rPr lang="tr-TR" dirty="0"/>
              <a:t>Elektronik ortama (MEBBİS) aktarılmıştır</a:t>
            </a:r>
            <a:r>
              <a:rPr lang="tr-TR" dirty="0" smtClean="0"/>
              <a:t>. </a:t>
            </a:r>
            <a:endParaRPr lang="tr-TR" dirty="0"/>
          </a:p>
          <a:p>
            <a:pPr algn="just"/>
            <a:r>
              <a:rPr lang="tr-TR" dirty="0" smtClean="0"/>
              <a:t>Aşağıdaki linkten; okul/kurum türüne göre risk değerlendirmesinde hangi personelin görevlendirilebileceği belirtilmiştir.</a:t>
            </a:r>
          </a:p>
          <a:p>
            <a:pPr marL="0" indent="0" algn="just">
              <a:buNone/>
            </a:pPr>
            <a:r>
              <a:rPr lang="tr-TR" dirty="0" smtClean="0">
                <a:hlinkClick r:id="rId2"/>
              </a:rPr>
              <a:t>http</a:t>
            </a:r>
            <a:r>
              <a:rPr lang="tr-TR" dirty="0">
                <a:hlinkClick r:id="rId2"/>
              </a:rPr>
              <a:t>://</a:t>
            </a:r>
            <a:r>
              <a:rPr lang="tr-TR" dirty="0" smtClean="0">
                <a:hlinkClick r:id="rId2"/>
              </a:rPr>
              <a:t>mersin.meb.gov.tr/www/is-sagligi-ve-guvenligi-ic-yonergesi/icerik/1450</a:t>
            </a:r>
            <a:endParaRPr lang="tr-TR" dirty="0" smtClean="0"/>
          </a:p>
          <a:p>
            <a:pPr algn="just"/>
            <a:r>
              <a:rPr lang="tr-TR" b="1" dirty="0" smtClean="0"/>
              <a:t>Risk değerlendirme çalışmaları</a:t>
            </a:r>
            <a:r>
              <a:rPr lang="tr-TR" dirty="0" smtClean="0"/>
              <a:t>; </a:t>
            </a:r>
            <a:r>
              <a:rPr lang="tr-TR" dirty="0"/>
              <a:t>tehlike sınıfına göre çok tehlikeli, tehlikeli ve az tehlikeli işyerlerinde sırasıyla en geç </a:t>
            </a:r>
            <a:r>
              <a:rPr lang="tr-TR" b="1" dirty="0"/>
              <a:t>iki, dört ve altı yılda bir</a:t>
            </a:r>
            <a:r>
              <a:rPr lang="tr-TR" dirty="0"/>
              <a:t> yenilenir</a:t>
            </a:r>
            <a:r>
              <a:rPr lang="tr-TR" dirty="0" smtClean="0"/>
              <a:t>. </a:t>
            </a:r>
          </a:p>
          <a:p>
            <a:pPr algn="just"/>
            <a:r>
              <a:rPr lang="tr-TR" dirty="0" smtClean="0"/>
              <a:t>Ancak okul/kurumda var olan bir değişiklik varsa (bina, üretim alanları vb. ) ilgili alan için risk değerlendirme her an yenilenmelidir.</a:t>
            </a:r>
          </a:p>
        </p:txBody>
      </p:sp>
      <p:sp>
        <p:nvSpPr>
          <p:cNvPr id="5" name="Slayt Numarası Yer Tutucusu 4"/>
          <p:cNvSpPr>
            <a:spLocks noGrp="1"/>
          </p:cNvSpPr>
          <p:nvPr>
            <p:ph type="sldNum" sz="quarter" idx="15"/>
          </p:nvPr>
        </p:nvSpPr>
        <p:spPr/>
        <p:txBody>
          <a:bodyPr/>
          <a:lstStyle/>
          <a:p>
            <a:fld id="{F302176B-0E47-46AC-8F43-DAB4B8A37D06}" type="slidenum">
              <a:rPr lang="tr-TR" smtClean="0"/>
              <a:t>6</a:t>
            </a:fld>
            <a:endParaRPr lang="tr-TR"/>
          </a:p>
        </p:txBody>
      </p:sp>
      <p:sp>
        <p:nvSpPr>
          <p:cNvPr id="6" name="Altbilgi Yer Tutucusu 3"/>
          <p:cNvSpPr txBox="1">
            <a:spLocks/>
          </p:cNvSpPr>
          <p:nvPr/>
        </p:nvSpPr>
        <p:spPr>
          <a:xfrm>
            <a:off x="2195736" y="6356350"/>
            <a:ext cx="4104456" cy="365125"/>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mtClean="0"/>
              <a:t>Toroslar İlçe Milli Eğitim Müdürlüğü İSG Bürosu</a:t>
            </a:r>
            <a:endParaRPr lang="tr-TR" dirty="0"/>
          </a:p>
        </p:txBody>
      </p:sp>
    </p:spTree>
    <p:extLst>
      <p:ext uri="{BB962C8B-B14F-4D97-AF65-F5344CB8AC3E}">
        <p14:creationId xmlns:p14="http://schemas.microsoft.com/office/powerpoint/2010/main" val="3201453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7467600" cy="490066"/>
          </a:xfrm>
        </p:spPr>
        <p:txBody>
          <a:bodyPr>
            <a:normAutofit fontScale="90000"/>
          </a:bodyPr>
          <a:lstStyle/>
          <a:p>
            <a:r>
              <a:rPr lang="tr-TR" dirty="0" smtClean="0"/>
              <a:t>Risk değerlendirme çalışmaları </a:t>
            </a:r>
            <a:endParaRPr lang="tr-TR" dirty="0"/>
          </a:p>
        </p:txBody>
      </p:sp>
      <p:sp>
        <p:nvSpPr>
          <p:cNvPr id="3" name="İçerik Yer Tutucusu 2"/>
          <p:cNvSpPr>
            <a:spLocks noGrp="1"/>
          </p:cNvSpPr>
          <p:nvPr>
            <p:ph sz="quarter" idx="1"/>
          </p:nvPr>
        </p:nvSpPr>
        <p:spPr>
          <a:xfrm>
            <a:off x="323528" y="764704"/>
            <a:ext cx="8208912" cy="5709248"/>
          </a:xfrm>
        </p:spPr>
        <p:txBody>
          <a:bodyPr>
            <a:normAutofit/>
          </a:bodyPr>
          <a:lstStyle/>
          <a:p>
            <a:pPr marL="0" indent="0">
              <a:buNone/>
            </a:pPr>
            <a:r>
              <a:rPr lang="tr-TR" dirty="0" smtClean="0"/>
              <a:t>Yapılacak işler:</a:t>
            </a:r>
          </a:p>
          <a:p>
            <a:pPr marL="457200" indent="-457200">
              <a:buAutoNum type="arabicPeriod"/>
            </a:pPr>
            <a:r>
              <a:rPr lang="tr-TR" dirty="0" smtClean="0"/>
              <a:t>Okul müdürlüğünde Risk değerlendirme ekibi personeli görevlendirilmesi yapılmalıdır.</a:t>
            </a:r>
          </a:p>
          <a:p>
            <a:pPr marL="457200" indent="-457200">
              <a:buAutoNum type="arabicPeriod"/>
            </a:pPr>
            <a:r>
              <a:rPr lang="tr-TR" dirty="0" smtClean="0"/>
              <a:t>Risk değerlendirme eğitimi verildikten sonra hazırlanan kontrol listelerine göre okul içerisindeki riskler belirlenmelidir.</a:t>
            </a:r>
          </a:p>
          <a:p>
            <a:pPr marL="457200" indent="-457200">
              <a:buAutoNum type="arabicPeriod"/>
            </a:pPr>
            <a:r>
              <a:rPr lang="tr-TR" dirty="0" smtClean="0"/>
              <a:t>Belirlenen risklere göre Risk değerlendirme tablosu oluşturulur, imza altına alınır ve MEBBİS RİSK DEĞERLENDİRME EKRANINA giriş yapılmalıdır.</a:t>
            </a:r>
          </a:p>
          <a:p>
            <a:pPr marL="457200" indent="-457200">
              <a:buAutoNum type="arabicPeriod"/>
            </a:pPr>
            <a:r>
              <a:rPr lang="tr-TR" dirty="0" smtClean="0"/>
              <a:t>Risk değerlendirme tamamlandığında ortaya çıkan tüm riskler için DÖF (düzeltici önleyici faaliyet) formları hazırlanır ve riskler tamamlandıkça DÖF formları kapatılır.</a:t>
            </a:r>
          </a:p>
          <a:p>
            <a:r>
              <a:rPr lang="tr-TR" dirty="0"/>
              <a:t>İş ve işlemlerin bu şekilde takibi yapılmalıdır.</a:t>
            </a:r>
          </a:p>
          <a:p>
            <a:pPr marL="0" indent="0">
              <a:buNone/>
            </a:pP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2309554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922114"/>
          </a:xfrm>
        </p:spPr>
        <p:txBody>
          <a:bodyPr>
            <a:normAutofit/>
          </a:bodyPr>
          <a:lstStyle/>
          <a:p>
            <a:r>
              <a:rPr lang="tr-TR" sz="2400" dirty="0"/>
              <a:t>Periyodik kontroller, su deposu temizliği, okul ilaçlama konuları hakkında </a:t>
            </a:r>
            <a:r>
              <a:rPr lang="tr-TR" sz="2400" dirty="0" smtClean="0"/>
              <a:t>bilgilendirme</a:t>
            </a:r>
            <a:endParaRPr lang="tr-TR" sz="2400" dirty="0"/>
          </a:p>
        </p:txBody>
      </p:sp>
      <p:sp>
        <p:nvSpPr>
          <p:cNvPr id="3" name="İçerik Yer Tutucusu 2"/>
          <p:cNvSpPr>
            <a:spLocks noGrp="1"/>
          </p:cNvSpPr>
          <p:nvPr>
            <p:ph sz="quarter" idx="1"/>
          </p:nvPr>
        </p:nvSpPr>
        <p:spPr>
          <a:xfrm>
            <a:off x="251520" y="1268760"/>
            <a:ext cx="8424936" cy="5112568"/>
          </a:xfrm>
        </p:spPr>
        <p:txBody>
          <a:bodyPr>
            <a:normAutofit fontScale="85000" lnSpcReduction="20000"/>
          </a:bodyPr>
          <a:lstStyle/>
          <a:p>
            <a:r>
              <a:rPr lang="tr-TR" dirty="0"/>
              <a:t>Okul/kurumlarımızın; yıldırımdan korunma tesisatı (paratoner), asansör sistemleri, elektrik ve topraklama tesisatları, kalorifer kazanları, makine ve tezgahları, yangın tesisatları, </a:t>
            </a:r>
            <a:r>
              <a:rPr lang="tr-TR" dirty="0" err="1"/>
              <a:t>monopamplar</a:t>
            </a:r>
            <a:r>
              <a:rPr lang="tr-TR" dirty="0"/>
              <a:t>, boru tesisatları, su depoları, hidroforlar, su sebilleri ve içme suyu analizleri ile ilgili periyodik kontrolleri yapmaları gerekmektedir.</a:t>
            </a:r>
          </a:p>
          <a:p>
            <a:r>
              <a:rPr lang="tr-TR" dirty="0"/>
              <a:t> </a:t>
            </a:r>
            <a:r>
              <a:rPr lang="tr-TR" b="1" dirty="0"/>
              <a:t>İŞ EKİPMANLARININ KULLANIMINDA SAĞLIK VE GÜVENLİK ŞARTLARI </a:t>
            </a:r>
            <a:r>
              <a:rPr lang="tr-TR" b="1" dirty="0" err="1"/>
              <a:t>YÖNETMELİĞİ’nde</a:t>
            </a:r>
            <a:r>
              <a:rPr lang="tr-TR" b="1" dirty="0"/>
              <a:t> adı geçen tüm sistemlerin periyodik kontrolleri yapılmalıdır. </a:t>
            </a:r>
            <a:r>
              <a:rPr lang="tr-TR" dirty="0"/>
              <a:t>Bu konu ile ilgili eksiklerin tamamlanması sağlanmalıdır.</a:t>
            </a:r>
          </a:p>
          <a:p>
            <a:r>
              <a:rPr lang="tr-TR" dirty="0"/>
              <a:t>Elektriksel cihaz, makine, motor ve ekipmanların periyodik kontrolleri yapılmadan kullanılmamalıdır. </a:t>
            </a:r>
          </a:p>
          <a:p>
            <a:r>
              <a:rPr lang="tr-TR" dirty="0"/>
              <a:t>Yapılması gerekli periyodik kontrollerin yetkili firma ve kişilere yaptırılması gereklidir. Yapılan kontroller sonucunda tespit edilen eksiklikler için risk değerlendirme yapılmalıdır. Risk değerlendirme sonuçları MEBBİS Risk değerlendirme Sistemine aktarılmalıdır. </a:t>
            </a:r>
          </a:p>
          <a:p>
            <a:r>
              <a:rPr lang="tr-TR" b="1" dirty="0"/>
              <a:t>Hiçbir makine ve cihaz bakım ve kontrolleri yapılmadan çalıştırılamaz.</a:t>
            </a:r>
            <a:endParaRPr lang="tr-TR" dirty="0"/>
          </a:p>
        </p:txBody>
      </p:sp>
      <p:sp>
        <p:nvSpPr>
          <p:cNvPr id="4" name="Slayt Numarası Yer Tutucusu 3"/>
          <p:cNvSpPr>
            <a:spLocks noGrp="1"/>
          </p:cNvSpPr>
          <p:nvPr>
            <p:ph type="sldNum" sz="quarter" idx="15"/>
          </p:nvPr>
        </p:nvSpPr>
        <p:spPr/>
        <p:txBody>
          <a:bodyPr/>
          <a:lstStyle/>
          <a:p>
            <a:fld id="{B1DEFA8C-F947-479F-BE07-76B6B3F80BF1}" type="slidenum">
              <a:rPr lang="tr-TR" smtClean="0">
                <a:solidFill>
                  <a:prstClr val="black">
                    <a:tint val="75000"/>
                  </a:prstClr>
                </a:solidFill>
              </a:rPr>
              <a:pPr/>
              <a:t>8</a:t>
            </a:fld>
            <a:endParaRPr lang="tr-TR">
              <a:solidFill>
                <a:prstClr val="black">
                  <a:tint val="75000"/>
                </a:prstClr>
              </a:solidFill>
            </a:endParaRPr>
          </a:p>
        </p:txBody>
      </p:sp>
    </p:spTree>
    <p:extLst>
      <p:ext uri="{BB962C8B-B14F-4D97-AF65-F5344CB8AC3E}">
        <p14:creationId xmlns:p14="http://schemas.microsoft.com/office/powerpoint/2010/main" val="134788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74638"/>
            <a:ext cx="6593160" cy="490066"/>
          </a:xfrm>
        </p:spPr>
        <p:txBody>
          <a:bodyPr>
            <a:normAutofit fontScale="90000"/>
          </a:bodyPr>
          <a:lstStyle/>
          <a:p>
            <a:r>
              <a:rPr lang="tr-TR" dirty="0" smtClean="0"/>
              <a:t>Acil Durum Planları</a:t>
            </a:r>
            <a:endParaRPr lang="tr-TR" dirty="0"/>
          </a:p>
        </p:txBody>
      </p:sp>
      <p:sp>
        <p:nvSpPr>
          <p:cNvPr id="3" name="İçerik Yer Tutucusu 2"/>
          <p:cNvSpPr>
            <a:spLocks noGrp="1"/>
          </p:cNvSpPr>
          <p:nvPr>
            <p:ph sz="quarter" idx="1"/>
          </p:nvPr>
        </p:nvSpPr>
        <p:spPr>
          <a:xfrm>
            <a:off x="395536" y="1052736"/>
            <a:ext cx="8003232" cy="5184576"/>
          </a:xfrm>
        </p:spPr>
        <p:txBody>
          <a:bodyPr vert="horz">
            <a:normAutofit/>
          </a:bodyPr>
          <a:lstStyle/>
          <a:p>
            <a:pPr algn="just"/>
            <a:r>
              <a:rPr lang="tr-TR" dirty="0" smtClean="0"/>
              <a:t>Tüm okul kurumlarımızın Afet ve </a:t>
            </a:r>
            <a:r>
              <a:rPr lang="tr-TR" dirty="0" err="1" smtClean="0"/>
              <a:t>ACİl</a:t>
            </a:r>
            <a:r>
              <a:rPr lang="tr-TR" dirty="0" smtClean="0"/>
              <a:t> DURUM Planlarının güncel olması gereklidir. Acil </a:t>
            </a:r>
            <a:r>
              <a:rPr lang="tr-TR" dirty="0"/>
              <a:t>durum </a:t>
            </a:r>
            <a:r>
              <a:rPr lang="tr-TR" dirty="0" smtClean="0"/>
              <a:t>planlarının </a:t>
            </a:r>
            <a:r>
              <a:rPr lang="tr-TR" dirty="0"/>
              <a:t>tamamlamış, tatbikat bilgileri, tahliye planları ve okulda meydana gelecek acil durum için oluşturulan acil durum ekip bilgileri elektronik ortama </a:t>
            </a:r>
            <a:r>
              <a:rPr lang="tr-TR" dirty="0" smtClean="0"/>
              <a:t>yüklenmiş olması gereklidir. </a:t>
            </a:r>
            <a:endParaRPr lang="tr-TR" dirty="0"/>
          </a:p>
          <a:p>
            <a:pPr algn="just"/>
            <a:r>
              <a:rPr lang="tr-TR" dirty="0"/>
              <a:t>Elektronik ortamda; </a:t>
            </a:r>
            <a:r>
              <a:rPr lang="tr-TR" dirty="0">
                <a:solidFill>
                  <a:schemeClr val="accent1">
                    <a:lumMod val="75000"/>
                  </a:schemeClr>
                </a:solidFill>
              </a:rPr>
              <a:t>Tatbikatlar</a:t>
            </a:r>
            <a:r>
              <a:rPr lang="tr-TR" dirty="0"/>
              <a:t>, </a:t>
            </a:r>
            <a:r>
              <a:rPr lang="tr-TR" dirty="0">
                <a:solidFill>
                  <a:srgbClr val="FF0000"/>
                </a:solidFill>
              </a:rPr>
              <a:t>tahliye </a:t>
            </a:r>
            <a:r>
              <a:rPr lang="tr-TR" dirty="0" smtClean="0">
                <a:solidFill>
                  <a:srgbClr val="FF0000"/>
                </a:solidFill>
              </a:rPr>
              <a:t>kat planları </a:t>
            </a:r>
            <a:r>
              <a:rPr lang="tr-TR" dirty="0"/>
              <a:t>ve </a:t>
            </a:r>
            <a:r>
              <a:rPr lang="tr-TR" dirty="0">
                <a:solidFill>
                  <a:schemeClr val="accent2">
                    <a:lumMod val="75000"/>
                  </a:schemeClr>
                </a:solidFill>
              </a:rPr>
              <a:t>Ekip bilgilerinin </a:t>
            </a:r>
            <a:r>
              <a:rPr lang="tr-TR" dirty="0"/>
              <a:t>güncel olması sağlanmaktadır</a:t>
            </a:r>
            <a:r>
              <a:rPr lang="tr-TR" dirty="0" smtClean="0"/>
              <a:t>.</a:t>
            </a:r>
          </a:p>
          <a:p>
            <a:pPr algn="just"/>
            <a:r>
              <a:rPr lang="tr-TR" dirty="0" smtClean="0"/>
              <a:t>Acil durum ekipleri mutlaka eğitim aldıkları konuda ekipte görev yapmalıdır.</a:t>
            </a:r>
          </a:p>
          <a:p>
            <a:pPr algn="just"/>
            <a:r>
              <a:rPr lang="tr-TR" b="1" dirty="0" smtClean="0"/>
              <a:t>Acil </a:t>
            </a:r>
            <a:r>
              <a:rPr lang="tr-TR" b="1" dirty="0"/>
              <a:t>durum planları</a:t>
            </a:r>
            <a:r>
              <a:rPr lang="tr-TR" dirty="0"/>
              <a:t>; tehlike sınıfına göre çok tehlikeli, tehlikeli ve az tehlikeli işyerlerinde sırasıyla en geç </a:t>
            </a:r>
            <a:r>
              <a:rPr lang="tr-TR" b="1" dirty="0"/>
              <a:t>iki, dört ve altı yılda bir</a:t>
            </a:r>
            <a:r>
              <a:rPr lang="tr-TR" dirty="0"/>
              <a:t> yenilenir.</a:t>
            </a:r>
            <a:endParaRPr lang="tr-TR" dirty="0" smtClean="0"/>
          </a:p>
          <a:p>
            <a:pPr marL="0" indent="0" algn="just">
              <a:buNone/>
            </a:pPr>
            <a:endParaRPr lang="tr-TR" dirty="0"/>
          </a:p>
        </p:txBody>
      </p:sp>
      <p:sp>
        <p:nvSpPr>
          <p:cNvPr id="5" name="Slayt Numarası Yer Tutucusu 4"/>
          <p:cNvSpPr>
            <a:spLocks noGrp="1"/>
          </p:cNvSpPr>
          <p:nvPr>
            <p:ph type="sldNum" sz="quarter" idx="15"/>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523289254"/>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1">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ncan UMEM Sunu">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incan UMEM Sunu">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incan UMEM Sunu">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1204</TotalTime>
  <Words>2529</Words>
  <Application>Microsoft Office PowerPoint</Application>
  <PresentationFormat>Ekran Gösterisi (4:3)</PresentationFormat>
  <Paragraphs>244</Paragraphs>
  <Slides>33</Slides>
  <Notes>3</Notes>
  <HiddenSlides>0</HiddenSlides>
  <MMClips>0</MMClips>
  <ScaleCrop>false</ScaleCrop>
  <HeadingPairs>
    <vt:vector size="6" baseType="variant">
      <vt:variant>
        <vt:lpstr>Kullanılan Yazı Tipleri</vt:lpstr>
      </vt:variant>
      <vt:variant>
        <vt:i4>6</vt:i4>
      </vt:variant>
      <vt:variant>
        <vt:lpstr>Tema</vt:lpstr>
      </vt:variant>
      <vt:variant>
        <vt:i4>10</vt:i4>
      </vt:variant>
      <vt:variant>
        <vt:lpstr>Slayt Başlıkları</vt:lpstr>
      </vt:variant>
      <vt:variant>
        <vt:i4>33</vt:i4>
      </vt:variant>
    </vt:vector>
  </HeadingPairs>
  <TitlesOfParts>
    <vt:vector size="49" baseType="lpstr">
      <vt:lpstr>Arial</vt:lpstr>
      <vt:lpstr>Calibri</vt:lpstr>
      <vt:lpstr>Century Schoolbook</vt:lpstr>
      <vt:lpstr>Verdana</vt:lpstr>
      <vt:lpstr>Wingdings</vt:lpstr>
      <vt:lpstr>Wingdings 2</vt:lpstr>
      <vt:lpstr>Tema1</vt:lpstr>
      <vt:lpstr>1_Ofis Teması</vt:lpstr>
      <vt:lpstr>Sincan UMEM Sunu</vt:lpstr>
      <vt:lpstr>1_Tema1</vt:lpstr>
      <vt:lpstr>2_Ofis Teması</vt:lpstr>
      <vt:lpstr>1_Sincan UMEM Sunu</vt:lpstr>
      <vt:lpstr>2_Tema1</vt:lpstr>
      <vt:lpstr>3_Ofis Teması</vt:lpstr>
      <vt:lpstr>2_Sincan UMEM Sunu</vt:lpstr>
      <vt:lpstr>Cumba</vt:lpstr>
      <vt:lpstr>TOROSLAR İlçe Milli Eğitim Müdürlüğü</vt:lpstr>
      <vt:lpstr>GündeM maddeleri</vt:lpstr>
      <vt:lpstr>PowerPoint Sunusu</vt:lpstr>
      <vt:lpstr>Ön durum tespit raporu</vt:lpstr>
      <vt:lpstr>Ortam gözetimi</vt:lpstr>
      <vt:lpstr>Risk Değerlendirme çalışmaları</vt:lpstr>
      <vt:lpstr>Risk değerlendirme çalışmaları </vt:lpstr>
      <vt:lpstr>Periyodik kontroller, su deposu temizliği, okul ilaçlama konuları hakkında bilgilendirme</vt:lpstr>
      <vt:lpstr>Acil Durum Planları</vt:lpstr>
      <vt:lpstr>Acil durum ekipleri</vt:lpstr>
      <vt:lpstr>tatbikatlar</vt:lpstr>
      <vt:lpstr>İş sağlığı ve Güvenliği Kurulu</vt:lpstr>
      <vt:lpstr>İş sağlığı ve Güvenliği Koordinasyon Kurulu</vt:lpstr>
      <vt:lpstr>ÖDENEK Talepleri Değerlendirme</vt:lpstr>
      <vt:lpstr>Çalışanların İSG Özlük DOSYALARI</vt:lpstr>
      <vt:lpstr>Eğitimler</vt:lpstr>
      <vt:lpstr>İşletmelerde Beceri eğitimi</vt:lpstr>
      <vt:lpstr>İş kazası olması durumunda yapılması gerekli çalışmalar</vt:lpstr>
      <vt:lpstr>Yemekhane ve Kantin DENETİMLERİ</vt:lpstr>
      <vt:lpstr>Okulda yüklenici ile yapılacak iş ve işlemler </vt:lpstr>
      <vt:lpstr>Okul Sağlığı iş ve İşlemleri</vt:lpstr>
      <vt:lpstr>Okulum Temiz Çalışmaları</vt:lpstr>
      <vt:lpstr>Sıfır atık çalışmaları</vt:lpstr>
      <vt:lpstr>Çocukların Eğitim Süreçlerinin Güvenliğine İlişkin Koruyucu ve Önleyici Hizmet ve tedbirlerin Arttırılmasına Yönelik İş Birliği Protokolü</vt:lpstr>
      <vt:lpstr>Pansiyon denetimleri</vt:lpstr>
      <vt:lpstr>Okul/Kurumların dikkat etmesi gerekli diğer konular</vt:lpstr>
      <vt:lpstr>Değişim olması halinde Müdür ve müdür yardımcılarının yapacağı iş ve işlemler</vt:lpstr>
      <vt:lpstr>İç Yönerge</vt:lpstr>
      <vt:lpstr>Yangın tüpleri ve Dolapları</vt:lpstr>
      <vt:lpstr>Kişisel Koruyucu Donanım (KKD)</vt:lpstr>
      <vt:lpstr>Uyarı ve İkaz Levhaları</vt:lpstr>
      <vt:lpstr>Servis Araçlarının Kontrol Edilmesi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Toroslar Kaymakamlığı</dc:title>
  <dc:creator>deveci</dc:creator>
  <cp:lastModifiedBy>Makine 24</cp:lastModifiedBy>
  <cp:revision>102</cp:revision>
  <cp:lastPrinted>2018-10-01T08:45:38Z</cp:lastPrinted>
  <dcterms:created xsi:type="dcterms:W3CDTF">2018-09-30T11:49:37Z</dcterms:created>
  <dcterms:modified xsi:type="dcterms:W3CDTF">2022-09-23T10:06:23Z</dcterms:modified>
</cp:coreProperties>
</file>